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90" r:id="rId2"/>
    <p:sldId id="300" r:id="rId3"/>
    <p:sldId id="301" r:id="rId4"/>
    <p:sldId id="295" r:id="rId5"/>
    <p:sldId id="287" r:id="rId6"/>
    <p:sldId id="288" r:id="rId7"/>
    <p:sldId id="293" r:id="rId8"/>
    <p:sldId id="294" r:id="rId9"/>
    <p:sldId id="289" r:id="rId10"/>
    <p:sldId id="256" r:id="rId11"/>
    <p:sldId id="286" r:id="rId12"/>
    <p:sldId id="279" r:id="rId13"/>
    <p:sldId id="280" r:id="rId14"/>
    <p:sldId id="281" r:id="rId15"/>
    <p:sldId id="282" r:id="rId16"/>
    <p:sldId id="302" r:id="rId17"/>
    <p:sldId id="257" r:id="rId18"/>
    <p:sldId id="258" r:id="rId19"/>
    <p:sldId id="259" r:id="rId20"/>
    <p:sldId id="283" r:id="rId21"/>
    <p:sldId id="284" r:id="rId22"/>
    <p:sldId id="285" r:id="rId23"/>
    <p:sldId id="261" r:id="rId24"/>
    <p:sldId id="277" r:id="rId25"/>
    <p:sldId id="276" r:id="rId26"/>
    <p:sldId id="262" r:id="rId27"/>
    <p:sldId id="263" r:id="rId28"/>
    <p:sldId id="264" r:id="rId29"/>
    <p:sldId id="265" r:id="rId30"/>
    <p:sldId id="266" r:id="rId31"/>
    <p:sldId id="291" r:id="rId32"/>
    <p:sldId id="292" r:id="rId33"/>
    <p:sldId id="278" r:id="rId34"/>
    <p:sldId id="267" r:id="rId35"/>
    <p:sldId id="268" r:id="rId36"/>
    <p:sldId id="269" r:id="rId37"/>
    <p:sldId id="304" r:id="rId38"/>
    <p:sldId id="305" r:id="rId39"/>
    <p:sldId id="306" r:id="rId40"/>
    <p:sldId id="308" r:id="rId41"/>
    <p:sldId id="303" r:id="rId42"/>
    <p:sldId id="296" r:id="rId43"/>
    <p:sldId id="314" r:id="rId44"/>
    <p:sldId id="315" r:id="rId45"/>
    <p:sldId id="316" r:id="rId46"/>
    <p:sldId id="317" r:id="rId47"/>
    <p:sldId id="309" r:id="rId48"/>
    <p:sldId id="311" r:id="rId49"/>
    <p:sldId id="310" r:id="rId50"/>
    <p:sldId id="312" r:id="rId51"/>
    <p:sldId id="313" r:id="rId52"/>
    <p:sldId id="299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56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08" autoAdjust="0"/>
    <p:restoredTop sz="94660"/>
  </p:normalViewPr>
  <p:slideViewPr>
    <p:cSldViewPr>
      <p:cViewPr>
        <p:scale>
          <a:sx n="88" d="100"/>
          <a:sy n="88" d="100"/>
        </p:scale>
        <p:origin x="1493" y="53"/>
      </p:cViewPr>
      <p:guideLst>
        <p:guide orient="horz" pos="4320"/>
        <p:guide pos="564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EA95AC-8E01-4280-9F5C-19AA6CEA9573}" type="datetimeFigureOut">
              <a:rPr lang="en-US" smtClean="0"/>
              <a:pPr/>
              <a:t>4/20/2018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A7A7C5-7E97-41E3-9200-9A8B426A922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2525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A7A7C5-7E97-41E3-9200-9A8B426A922F}" type="slidenum">
              <a:rPr lang="en-IN" smtClean="0"/>
              <a:pPr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8458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CD18D-8605-4F0F-BC41-578399AFEE8C}" type="datetime1">
              <a:rPr lang="en-US" smtClean="0"/>
              <a:t>4/20/2018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Vinod on Data Manipulation 8971073111 vinodanalytics@gmail.com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8B335-4F53-4A7D-B1EA-991143045A3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04E30-D0EC-498A-895A-1C4C9FF8C1B3}" type="datetime1">
              <a:rPr lang="en-US" smtClean="0"/>
              <a:t>4/20/2018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Vinod on Data Manipulation 8971073111 vinodanalytics@gmail.com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8B335-4F53-4A7D-B1EA-991143045A3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73741-50F6-4781-B523-E8FDA20FAFF9}" type="datetime1">
              <a:rPr lang="en-US" smtClean="0"/>
              <a:t>4/20/2018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Vinod on Data Manipulation 8971073111 vinodanalytics@gmail.com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8B335-4F53-4A7D-B1EA-991143045A3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365B6-D17E-4660-BAC8-C22F478DB1EC}" type="datetime1">
              <a:rPr lang="en-US" smtClean="0"/>
              <a:t>4/20/2018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Vinod on Data Manipulation 8971073111 vinodanalytics@gmail.com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8B335-4F53-4A7D-B1EA-991143045A3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D1D1C-9454-429A-9630-2B5BAD7D9CF8}" type="datetime1">
              <a:rPr lang="en-US" smtClean="0"/>
              <a:t>4/20/2018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Vinod on Data Manipulation 8971073111 vinodanalytics@gmail.com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8B335-4F53-4A7D-B1EA-991143045A3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0412E-D000-4EE3-8356-617F58339C9E}" type="datetime1">
              <a:rPr lang="en-US" smtClean="0"/>
              <a:t>4/20/2018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Vinod on Data Manipulation 8971073111 vinodanalytics@gmail.com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8B335-4F53-4A7D-B1EA-991143045A3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07C60-9B0B-4E9E-B3B8-48A747D97471}" type="datetime1">
              <a:rPr lang="en-US" smtClean="0"/>
              <a:t>4/20/2018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Vinod on Data Manipulation 8971073111 vinodanalytics@gmail.com</a:t>
            </a:r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8B335-4F53-4A7D-B1EA-991143045A3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5C2BA-19B9-4489-AD1D-9A05ABB35F06}" type="datetime1">
              <a:rPr lang="en-US" smtClean="0"/>
              <a:t>4/20/2018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Vinod on Data Manipulation 8971073111 vinodanalytics@gmail.com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8B335-4F53-4A7D-B1EA-991143045A3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EC246-2024-4C5E-8913-99422E7C91DD}" type="datetime1">
              <a:rPr lang="en-US" smtClean="0"/>
              <a:t>4/20/2018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Vinod on Data Manipulation 8971073111 vinodanalytics@gmail.com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8B335-4F53-4A7D-B1EA-991143045A3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1E5B0-E924-43FF-93A3-A3A50A6E9F87}" type="datetime1">
              <a:rPr lang="en-US" smtClean="0"/>
              <a:t>4/20/2018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Vinod on Data Manipulation 8971073111 vinodanalytics@gmail.com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8B335-4F53-4A7D-B1EA-991143045A3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B8026-DF8C-4C6E-8210-13343CFE38FE}" type="datetime1">
              <a:rPr lang="en-US" smtClean="0"/>
              <a:t>4/20/2018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Vinod on Data Manipulation 8971073111 vinodanalytics@gmail.com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8B335-4F53-4A7D-B1EA-991143045A3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D4FE2B-DFC0-4463-A5BF-1077B285FFC2}" type="datetime1">
              <a:rPr lang="en-US" smtClean="0"/>
              <a:t>4/20/2018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Dr Vinod on Data Manipulation 8971073111 vinodanalytics@gmail.com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A8B335-4F53-4A7D-B1EA-991143045A32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1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7584" y="764704"/>
            <a:ext cx="7772400" cy="1470025"/>
          </a:xfrm>
          <a:solidFill>
            <a:schemeClr val="tx2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r>
              <a:rPr lang="en-US" b="1" dirty="0" smtClean="0"/>
              <a:t>Select Split Transform</a:t>
            </a:r>
            <a:br>
              <a:rPr lang="en-US" b="1" dirty="0" smtClean="0"/>
            </a:br>
            <a:r>
              <a:rPr lang="en-US" b="1" dirty="0" smtClean="0"/>
              <a:t>Data Manipulation</a:t>
            </a:r>
            <a:endParaRPr lang="en-US" b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13384" y="2708920"/>
            <a:ext cx="6400800" cy="213508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Data Sets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cs2m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grades</a:t>
            </a:r>
          </a:p>
          <a:p>
            <a:r>
              <a:rPr lang="en-US" dirty="0">
                <a:solidFill>
                  <a:srgbClr val="C00000"/>
                </a:solidFill>
              </a:rPr>
              <a:t>m</a:t>
            </a:r>
            <a:r>
              <a:rPr lang="en-US" dirty="0" smtClean="0">
                <a:solidFill>
                  <a:srgbClr val="C00000"/>
                </a:solidFill>
              </a:rPr>
              <a:t>tcars</a:t>
            </a:r>
          </a:p>
          <a:p>
            <a:r>
              <a:rPr lang="en-US" dirty="0">
                <a:solidFill>
                  <a:srgbClr val="C00000"/>
                </a:solidFill>
              </a:rPr>
              <a:t>p</a:t>
            </a:r>
            <a:r>
              <a:rPr lang="en-US" dirty="0" smtClean="0">
                <a:solidFill>
                  <a:srgbClr val="C00000"/>
                </a:solidFill>
              </a:rPr>
              <a:t>reg</a:t>
            </a:r>
          </a:p>
          <a:p>
            <a:r>
              <a:rPr lang="en-US" dirty="0">
                <a:solidFill>
                  <a:srgbClr val="C00000"/>
                </a:solidFill>
              </a:rPr>
              <a:t>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Vinod on Data Manipulation 8971073111 vinodanalytics@gmail.com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8B335-4F53-4A7D-B1EA-991143045A32}" type="slidenum">
              <a:rPr lang="en-IN" smtClean="0"/>
              <a:pPr/>
              <a:t>1</a:t>
            </a:fld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24" y="500042"/>
            <a:ext cx="7772400" cy="1470025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Select</a:t>
            </a:r>
            <a:r>
              <a:rPr lang="en-US" b="1" dirty="0" smtClean="0"/>
              <a:t> only </a:t>
            </a:r>
            <a:r>
              <a:rPr lang="en-US" b="1" dirty="0" smtClean="0">
                <a:solidFill>
                  <a:srgbClr val="C00000"/>
                </a:solidFill>
              </a:rPr>
              <a:t>quiz1</a:t>
            </a:r>
            <a:r>
              <a:rPr lang="en-US" b="1" dirty="0" smtClean="0"/>
              <a:t>, </a:t>
            </a:r>
            <a:r>
              <a:rPr lang="en-US" b="1" dirty="0" smtClean="0">
                <a:solidFill>
                  <a:srgbClr val="C00000"/>
                </a:solidFill>
              </a:rPr>
              <a:t>gpa</a:t>
            </a:r>
            <a:r>
              <a:rPr lang="en-US" b="1" dirty="0" smtClean="0"/>
              <a:t> &amp; </a:t>
            </a:r>
            <a:r>
              <a:rPr lang="en-US" b="1" dirty="0" smtClean="0">
                <a:solidFill>
                  <a:srgbClr val="C00000"/>
                </a:solidFill>
              </a:rPr>
              <a:t>final</a:t>
            </a:r>
            <a:br>
              <a:rPr lang="en-US" b="1" dirty="0" smtClean="0">
                <a:solidFill>
                  <a:srgbClr val="C00000"/>
                </a:solidFill>
              </a:rPr>
            </a:br>
            <a:r>
              <a:rPr lang="en-US" b="1" dirty="0" smtClean="0"/>
              <a:t>and view few top rows</a:t>
            </a:r>
            <a:endParaRPr lang="en-IN" b="1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 l="723" t="76789" r="85129" b="9221"/>
          <a:stretch>
            <a:fillRect/>
          </a:stretch>
        </p:blipFill>
        <p:spPr bwMode="auto">
          <a:xfrm>
            <a:off x="2357422" y="3143248"/>
            <a:ext cx="2357454" cy="232887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8B335-4F53-4A7D-B1EA-991143045A32}" type="slidenum">
              <a:rPr lang="en-IN" smtClean="0"/>
              <a:pPr/>
              <a:t>10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Vinod on Data Manipulation 8971073111 vinodanalytics@gmail.com</a:t>
            </a:r>
            <a:endParaRPr lang="en-IN" dirty="0"/>
          </a:p>
        </p:txBody>
      </p:sp>
      <p:pic>
        <p:nvPicPr>
          <p:cNvPr id="8" name="Picture 7"/>
          <p:cNvPicPr/>
          <p:nvPr/>
        </p:nvPicPr>
        <p:blipFill>
          <a:blip r:embed="rId2"/>
          <a:srcRect l="723" t="72497" r="63611" b="23460"/>
          <a:stretch>
            <a:fillRect/>
          </a:stretch>
        </p:blipFill>
        <p:spPr bwMode="auto">
          <a:xfrm>
            <a:off x="571472" y="1928802"/>
            <a:ext cx="7715304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Line Callout 1 8"/>
          <p:cNvSpPr/>
          <p:nvPr/>
        </p:nvSpPr>
        <p:spPr>
          <a:xfrm>
            <a:off x="5143504" y="3929066"/>
            <a:ext cx="2000264" cy="1357322"/>
          </a:xfrm>
          <a:prstGeom prst="borderCallout1">
            <a:avLst>
              <a:gd name="adj1" fmla="val 18750"/>
              <a:gd name="adj2" fmla="val -8333"/>
              <a:gd name="adj3" fmla="val -109297"/>
              <a:gd name="adj4" fmla="val 14414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select = c(…</a:t>
            </a:r>
          </a:p>
          <a:p>
            <a:pPr algn="ctr"/>
            <a:r>
              <a:rPr lang="en-US" sz="2000" b="1" dirty="0" smtClean="0"/>
              <a:t>c is for </a:t>
            </a:r>
            <a:r>
              <a:rPr lang="en-US" sz="2000" b="1" dirty="0" smtClean="0"/>
              <a:t>concatenate </a:t>
            </a:r>
            <a:endParaRPr lang="en-IN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Much easier way!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8" y="1500174"/>
            <a:ext cx="5724525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8B335-4F53-4A7D-B1EA-991143045A32}" type="slidenum">
              <a:rPr lang="en-IN" smtClean="0"/>
              <a:pPr/>
              <a:t>11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Vinod on Data Manipulation 8971073111 vinodanalytics@gmail.com</a:t>
            </a:r>
            <a:endParaRPr lang="en-I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apply</a:t>
            </a:r>
            <a:r>
              <a:rPr lang="en-US" dirty="0" smtClean="0"/>
              <a:t> </a:t>
            </a:r>
            <a:r>
              <a:rPr lang="en-US" dirty="0" smtClean="0">
                <a:sym typeface="Wingdings" pitchFamily="2" charset="2"/>
              </a:rPr>
              <a:t> column </a:t>
            </a:r>
            <a:r>
              <a:rPr lang="en-US" b="1" dirty="0" smtClean="0">
                <a:solidFill>
                  <a:srgbClr val="C00000"/>
                </a:solidFill>
                <a:sym typeface="Wingdings" pitchFamily="2" charset="2"/>
              </a:rPr>
              <a:t>MEANS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560" y="2564904"/>
            <a:ext cx="603885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7784" y="4149080"/>
            <a:ext cx="588645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8B335-4F53-4A7D-B1EA-991143045A32}" type="slidenum">
              <a:rPr lang="en-IN" smtClean="0"/>
              <a:pPr/>
              <a:t>12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Vinod on Data Manipulation 8971073111 vinodanalytics@gmail.com</a:t>
            </a:r>
            <a:endParaRPr lang="en-IN" dirty="0"/>
          </a:p>
        </p:txBody>
      </p:sp>
      <p:sp>
        <p:nvSpPr>
          <p:cNvPr id="3" name="Cloud Callout 2"/>
          <p:cNvSpPr/>
          <p:nvPr/>
        </p:nvSpPr>
        <p:spPr>
          <a:xfrm>
            <a:off x="1943708" y="1340768"/>
            <a:ext cx="1692188" cy="1022598"/>
          </a:xfrm>
          <a:prstGeom prst="cloud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 stands for columns</a:t>
            </a:r>
            <a:endParaRPr lang="en-IN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apply</a:t>
            </a:r>
            <a:r>
              <a:rPr lang="en-US" dirty="0" smtClean="0"/>
              <a:t> </a:t>
            </a:r>
            <a:r>
              <a:rPr lang="en-US" dirty="0" smtClean="0">
                <a:sym typeface="Wingdings" pitchFamily="2" charset="2"/>
              </a:rPr>
              <a:t> row </a:t>
            </a:r>
            <a:r>
              <a:rPr lang="en-US" b="1" dirty="0" smtClean="0">
                <a:solidFill>
                  <a:srgbClr val="C00000"/>
                </a:solidFill>
                <a:sym typeface="Wingdings" pitchFamily="2" charset="2"/>
              </a:rPr>
              <a:t>MEANS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/>
          <a:srcRect t="17915"/>
          <a:stretch/>
        </p:blipFill>
        <p:spPr bwMode="auto">
          <a:xfrm>
            <a:off x="620035" y="2852936"/>
            <a:ext cx="5930826" cy="2482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Line Callout 2 3"/>
          <p:cNvSpPr/>
          <p:nvPr/>
        </p:nvSpPr>
        <p:spPr>
          <a:xfrm>
            <a:off x="3851920" y="1582071"/>
            <a:ext cx="1219200" cy="84124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1917"/>
              <a:gd name="adj6" fmla="val -1001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 stands for rows</a:t>
            </a:r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6781800" y="3429000"/>
            <a:ext cx="1600200" cy="1143000"/>
          </a:xfrm>
          <a:prstGeom prst="wedgeRoundRectCallout">
            <a:avLst>
              <a:gd name="adj1" fmla="val -68306"/>
              <a:gd name="adj2" fmla="val 79731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makes no sense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8B335-4F53-4A7D-B1EA-991143045A32}" type="slidenum">
              <a:rPr lang="en-IN" smtClean="0"/>
              <a:pPr/>
              <a:t>13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Vinod on Data Manipulation 8971073111 vinodanalytics@gmail.com</a:t>
            </a:r>
            <a:endParaRPr lang="en-I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890" y="116632"/>
            <a:ext cx="8229600" cy="868958"/>
          </a:xfrm>
        </p:spPr>
        <p:txBody>
          <a:bodyPr/>
          <a:lstStyle/>
          <a:p>
            <a:r>
              <a:rPr lang="en-US" dirty="0" smtClean="0"/>
              <a:t>Average of </a:t>
            </a:r>
            <a:r>
              <a:rPr lang="en-US" i="1" dirty="0" smtClean="0">
                <a:solidFill>
                  <a:srgbClr val="0070C0"/>
                </a:solidFill>
              </a:rPr>
              <a:t>all columns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rgbClr val="C00000"/>
                </a:solidFill>
              </a:rPr>
              <a:t>cylinder</a:t>
            </a:r>
            <a:endParaRPr lang="en-US" b="1" i="1" dirty="0">
              <a:solidFill>
                <a:srgbClr val="C00000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55863" y="3463807"/>
            <a:ext cx="5000625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552" y="1527838"/>
            <a:ext cx="4917978" cy="1378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8B335-4F53-4A7D-B1EA-991143045A32}" type="slidenum">
              <a:rPr lang="en-IN" smtClean="0"/>
              <a:pPr/>
              <a:t>14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Vinod on Data Manipulation 8971073111 vinodanalytics@gmail.com</a:t>
            </a:r>
            <a:endParaRPr lang="en-IN" dirty="0"/>
          </a:p>
        </p:txBody>
      </p:sp>
      <p:sp>
        <p:nvSpPr>
          <p:cNvPr id="4" name="Line Callout 2 3"/>
          <p:cNvSpPr/>
          <p:nvPr/>
        </p:nvSpPr>
        <p:spPr>
          <a:xfrm>
            <a:off x="6156176" y="1412776"/>
            <a:ext cx="1800200" cy="139630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3385"/>
              <a:gd name="adj6" fmla="val -3650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See what is at 2</a:t>
            </a:r>
            <a:r>
              <a:rPr lang="en-US" baseline="30000" dirty="0" smtClean="0"/>
              <a:t>nd</a:t>
            </a:r>
            <a:r>
              <a:rPr lang="en-US" dirty="0" smtClean="0"/>
              <a:t> number in data, </a:t>
            </a:r>
            <a:r>
              <a:rPr lang="en-US" dirty="0" err="1" smtClean="0"/>
              <a:t>cyl</a:t>
            </a:r>
            <a:r>
              <a:rPr lang="en-US" dirty="0" smtClean="0"/>
              <a:t>, you </a:t>
            </a:r>
            <a:r>
              <a:rPr lang="en-US" dirty="0" err="1" smtClean="0"/>
              <a:t>donot</a:t>
            </a:r>
            <a:r>
              <a:rPr lang="en-US" dirty="0" smtClean="0"/>
              <a:t> want this to be averaged</a:t>
            </a:r>
            <a:endParaRPr lang="en-IN" dirty="0"/>
          </a:p>
        </p:txBody>
      </p:sp>
      <p:sp>
        <p:nvSpPr>
          <p:cNvPr id="7" name="Cloud Callout 6"/>
          <p:cNvSpPr/>
          <p:nvPr/>
        </p:nvSpPr>
        <p:spPr>
          <a:xfrm>
            <a:off x="1691680" y="3861048"/>
            <a:ext cx="1584176" cy="902921"/>
          </a:xfrm>
          <a:prstGeom prst="cloudCallout">
            <a:avLst>
              <a:gd name="adj1" fmla="val 56128"/>
              <a:gd name="adj2" fmla="val 4899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 cylinder</a:t>
            </a:r>
            <a:endParaRPr lang="en-IN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of </a:t>
            </a:r>
            <a:r>
              <a:rPr lang="en-US" i="1" dirty="0" smtClean="0">
                <a:solidFill>
                  <a:srgbClr val="0070C0"/>
                </a:solidFill>
              </a:rPr>
              <a:t>all columns </a:t>
            </a:r>
            <a:r>
              <a:rPr lang="en-US" dirty="0" smtClean="0"/>
              <a:t>by </a:t>
            </a:r>
            <a:r>
              <a:rPr lang="en-US" b="1" i="1" dirty="0" smtClean="0">
                <a:solidFill>
                  <a:srgbClr val="C00000"/>
                </a:solidFill>
              </a:rPr>
              <a:t>cylinder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1" y="1676400"/>
            <a:ext cx="4038600" cy="220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43400" y="3997322"/>
            <a:ext cx="4071937" cy="2098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8B335-4F53-4A7D-B1EA-991143045A32}" type="slidenum">
              <a:rPr lang="en-IN" smtClean="0"/>
              <a:pPr/>
              <a:t>15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Vinod on Data Manipulation 8971073111 vinodanalytics@gmail.com</a:t>
            </a:r>
            <a:endParaRPr lang="en-IN" dirty="0"/>
          </a:p>
        </p:txBody>
      </p:sp>
      <p:sp>
        <p:nvSpPr>
          <p:cNvPr id="3" name="Cloud Callout 2"/>
          <p:cNvSpPr/>
          <p:nvPr/>
        </p:nvSpPr>
        <p:spPr>
          <a:xfrm>
            <a:off x="4967930" y="1988840"/>
            <a:ext cx="1440160" cy="1080120"/>
          </a:xfrm>
          <a:prstGeom prst="cloudCallout">
            <a:avLst>
              <a:gd name="adj1" fmla="val -67074"/>
              <a:gd name="adj2" fmla="val 3528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6</a:t>
            </a:r>
            <a:r>
              <a:rPr lang="en-US" b="1" baseline="30000" dirty="0" smtClean="0"/>
              <a:t>th</a:t>
            </a:r>
            <a:r>
              <a:rPr lang="en-US" b="1" dirty="0" smtClean="0"/>
              <a:t> cylinder</a:t>
            </a:r>
            <a:endParaRPr lang="en-IN" b="1" dirty="0"/>
          </a:p>
        </p:txBody>
      </p:sp>
      <p:sp>
        <p:nvSpPr>
          <p:cNvPr id="4" name="Cloud Callout 3"/>
          <p:cNvSpPr/>
          <p:nvPr/>
        </p:nvSpPr>
        <p:spPr>
          <a:xfrm>
            <a:off x="2411760" y="4293096"/>
            <a:ext cx="1512168" cy="1017662"/>
          </a:xfrm>
          <a:prstGeom prst="cloudCallout">
            <a:avLst>
              <a:gd name="adj1" fmla="val 72620"/>
              <a:gd name="adj2" fmla="val 4867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r>
              <a:rPr lang="en-US" b="1" baseline="30000" dirty="0" smtClean="0"/>
              <a:t>th</a:t>
            </a:r>
            <a:r>
              <a:rPr lang="en-US" b="1" dirty="0" smtClean="0"/>
              <a:t> cylinder</a:t>
            </a:r>
            <a:endParaRPr lang="en-IN" b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 Variable’s </a:t>
            </a:r>
            <a:r>
              <a:rPr lang="en-US" dirty="0" smtClean="0">
                <a:solidFill>
                  <a:srgbClr val="FF0000"/>
                </a:solidFill>
              </a:rPr>
              <a:t>mean</a:t>
            </a:r>
            <a:r>
              <a:rPr lang="en-US" dirty="0" smtClean="0"/>
              <a:t> across a categorical variable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Vinod on Data Manipulation 8971073111 vinodanalytics@gmail.com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8B335-4F53-4A7D-B1EA-991143045A32}" type="slidenum">
              <a:rPr lang="en-IN" smtClean="0"/>
              <a:pPr/>
              <a:t>16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348880"/>
            <a:ext cx="6407784" cy="166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7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Select only final &gt; 60</a:t>
            </a:r>
            <a:br>
              <a:rPr lang="en-US" b="1" dirty="0" smtClean="0"/>
            </a:br>
            <a:r>
              <a:rPr lang="en-US" b="1" dirty="0" smtClean="0"/>
              <a:t>and view few top rows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Vinod on Data Manipulation 8971073111 vinodanalytics@gmail.com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8B335-4F53-4A7D-B1EA-991143045A32}" type="slidenum">
              <a:rPr lang="en-IN" smtClean="0"/>
              <a:pPr/>
              <a:t>17</a:t>
            </a:fld>
            <a:endParaRPr lang="en-IN"/>
          </a:p>
        </p:txBody>
      </p:sp>
      <p:pic>
        <p:nvPicPr>
          <p:cNvPr id="7" name="Picture 6"/>
          <p:cNvPicPr/>
          <p:nvPr/>
        </p:nvPicPr>
        <p:blipFill>
          <a:blip r:embed="rId2"/>
          <a:srcRect l="629" t="45496" r="51108" b="9537"/>
          <a:stretch>
            <a:fillRect/>
          </a:stretch>
        </p:blipFill>
        <p:spPr bwMode="auto">
          <a:xfrm>
            <a:off x="571472" y="1800473"/>
            <a:ext cx="7929618" cy="4414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/>
          <p:nvPr/>
        </p:nvPicPr>
        <p:blipFill>
          <a:blip r:embed="rId2"/>
          <a:srcRect l="1006" t="45496" r="75586" b="50877"/>
          <a:stretch>
            <a:fillRect/>
          </a:stretch>
        </p:blipFill>
        <p:spPr bwMode="auto">
          <a:xfrm>
            <a:off x="571472" y="1500174"/>
            <a:ext cx="5993279" cy="657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Line Callout 1 9"/>
          <p:cNvSpPr/>
          <p:nvPr/>
        </p:nvSpPr>
        <p:spPr>
          <a:xfrm>
            <a:off x="4857752" y="5072074"/>
            <a:ext cx="2714644" cy="928694"/>
          </a:xfrm>
          <a:prstGeom prst="borderCallout1">
            <a:avLst>
              <a:gd name="adj1" fmla="val 18750"/>
              <a:gd name="adj2" fmla="val -8333"/>
              <a:gd name="adj3" fmla="val -344965"/>
              <a:gd name="adj4" fmla="val 17115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Mathematical argument</a:t>
            </a:r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5214942" y="3500438"/>
            <a:ext cx="642942" cy="14287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Compare box plots of </a:t>
            </a:r>
            <a:r>
              <a:rPr lang="en-US" b="1" dirty="0" smtClean="0">
                <a:solidFill>
                  <a:srgbClr val="C00000"/>
                </a:solidFill>
              </a:rPr>
              <a:t>final</a:t>
            </a:r>
            <a:r>
              <a:rPr lang="en-US" b="1" dirty="0" smtClean="0"/>
              <a:t> of all 105 observations and with final&gt;60</a:t>
            </a:r>
            <a:endParaRPr lang="en-IN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Vinod on Data Manipulation 8971073111 vinodanalytics@gmail.com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8B335-4F53-4A7D-B1EA-991143045A32}" type="slidenum">
              <a:rPr lang="en-IN" smtClean="0"/>
              <a:pPr/>
              <a:t>18</a:t>
            </a:fld>
            <a:endParaRPr lang="en-IN"/>
          </a:p>
        </p:txBody>
      </p:sp>
      <p:pic>
        <p:nvPicPr>
          <p:cNvPr id="7" name="Picture 6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500174"/>
            <a:ext cx="4794581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43306" y="3214686"/>
            <a:ext cx="4794581" cy="2836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429124" y="1714488"/>
            <a:ext cx="2717603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dirty="0" smtClean="0"/>
              <a:t>&gt; </a:t>
            </a:r>
            <a:r>
              <a:rPr lang="en-IN" b="1" dirty="0" err="1" smtClean="0">
                <a:solidFill>
                  <a:srgbClr val="0070C0"/>
                </a:solidFill>
              </a:rPr>
              <a:t>boxplot</a:t>
            </a:r>
            <a:r>
              <a:rPr lang="en-IN" b="1" dirty="0" smtClean="0">
                <a:solidFill>
                  <a:srgbClr val="0070C0"/>
                </a:solidFill>
              </a:rPr>
              <a:t>(</a:t>
            </a:r>
            <a:r>
              <a:rPr lang="en-IN" b="1" dirty="0" err="1" smtClean="0">
                <a:solidFill>
                  <a:srgbClr val="0070C0"/>
                </a:solidFill>
              </a:rPr>
              <a:t>grades$final</a:t>
            </a:r>
            <a:r>
              <a:rPr lang="en-IN" b="1" dirty="0" smtClean="0">
                <a:solidFill>
                  <a:srgbClr val="0070C0"/>
                </a:solidFill>
              </a:rPr>
              <a:t>, </a:t>
            </a:r>
          </a:p>
          <a:p>
            <a:r>
              <a:rPr lang="en-IN" b="1" dirty="0" smtClean="0">
                <a:solidFill>
                  <a:srgbClr val="0070C0"/>
                </a:solidFill>
              </a:rPr>
              <a:t>main = "Box Plot of final", </a:t>
            </a:r>
          </a:p>
          <a:p>
            <a:r>
              <a:rPr lang="en-IN" b="1" dirty="0" err="1" smtClean="0">
                <a:solidFill>
                  <a:srgbClr val="0070C0"/>
                </a:solidFill>
              </a:rPr>
              <a:t>col</a:t>
            </a:r>
            <a:r>
              <a:rPr lang="en-IN" b="1" dirty="0" smtClean="0">
                <a:solidFill>
                  <a:srgbClr val="0070C0"/>
                </a:solidFill>
              </a:rPr>
              <a:t>="red")</a:t>
            </a:r>
            <a:endParaRPr lang="en-IN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72518" cy="1154098"/>
          </a:xfrm>
        </p:spPr>
        <p:txBody>
          <a:bodyPr>
            <a:noAutofit/>
          </a:bodyPr>
          <a:lstStyle/>
          <a:p>
            <a:pPr algn="l"/>
            <a:r>
              <a:rPr lang="en-US" sz="3200" b="1" dirty="0" smtClean="0"/>
              <a:t>Compare correlation between </a:t>
            </a:r>
            <a:r>
              <a:rPr lang="en-US" sz="3200" b="1" i="1" dirty="0" smtClean="0">
                <a:solidFill>
                  <a:srgbClr val="C00000"/>
                </a:solidFill>
              </a:rPr>
              <a:t>final</a:t>
            </a:r>
            <a:r>
              <a:rPr lang="en-US" sz="3200" b="1" dirty="0" smtClean="0"/>
              <a:t> and gpa in all 105 observations and in subset </a:t>
            </a:r>
            <a:r>
              <a:rPr lang="en-US" sz="3200" b="1" i="1" dirty="0" smtClean="0">
                <a:solidFill>
                  <a:srgbClr val="C00000"/>
                </a:solidFill>
              </a:rPr>
              <a:t>final &gt; 60</a:t>
            </a:r>
            <a:endParaRPr lang="en-IN" sz="3200" b="1" i="1" dirty="0">
              <a:solidFill>
                <a:srgbClr val="C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Vinod on Data Manipulation 8971073111 vinodanalytics@gmail.com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8B335-4F53-4A7D-B1EA-991143045A32}" type="slidenum">
              <a:rPr lang="en-IN" smtClean="0"/>
              <a:pPr/>
              <a:t>19</a:t>
            </a:fld>
            <a:endParaRPr lang="en-IN"/>
          </a:p>
        </p:txBody>
      </p:sp>
      <p:pic>
        <p:nvPicPr>
          <p:cNvPr id="7" name="Picture 6"/>
          <p:cNvPicPr/>
          <p:nvPr/>
        </p:nvPicPr>
        <p:blipFill>
          <a:blip r:embed="rId2"/>
          <a:srcRect l="838" t="55143" r="61440" b="20488"/>
          <a:stretch>
            <a:fillRect/>
          </a:stretch>
        </p:blipFill>
        <p:spPr bwMode="auto">
          <a:xfrm>
            <a:off x="285720" y="1571612"/>
            <a:ext cx="6561095" cy="283452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3"/>
          <a:srcRect l="785" t="63873" r="61671" b="10405"/>
          <a:stretch>
            <a:fillRect/>
          </a:stretch>
        </p:blipFill>
        <p:spPr bwMode="auto">
          <a:xfrm>
            <a:off x="2714612" y="3429000"/>
            <a:ext cx="6006499" cy="285752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sp>
        <p:nvSpPr>
          <p:cNvPr id="9" name="Oval 8"/>
          <p:cNvSpPr/>
          <p:nvPr/>
        </p:nvSpPr>
        <p:spPr>
          <a:xfrm>
            <a:off x="214282" y="4000504"/>
            <a:ext cx="1071570" cy="3571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/>
          <p:cNvSpPr/>
          <p:nvPr/>
        </p:nvSpPr>
        <p:spPr>
          <a:xfrm>
            <a:off x="2500298" y="5929330"/>
            <a:ext cx="1357322" cy="3571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Vinod on Data Manipulation 8971073111 vinodanalytics@gmail.com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8B335-4F53-4A7D-B1EA-991143045A32}" type="slidenum">
              <a:rPr lang="en-IN" smtClean="0"/>
              <a:pPr/>
              <a:t>2</a:t>
            </a:fld>
            <a:endParaRPr lang="en-IN"/>
          </a:p>
        </p:txBody>
      </p:sp>
      <p:pic>
        <p:nvPicPr>
          <p:cNvPr id="1026" name="Picture 2" descr="C:\Users\iNurture\Downloads\IMG-20171231-WA0009.jpg"/>
          <p:cNvPicPr>
            <a:picLocks noChangeAspect="1" noChangeArrowheads="1"/>
          </p:cNvPicPr>
          <p:nvPr/>
        </p:nvPicPr>
        <p:blipFill rotWithShape="1">
          <a:blip r:embed="rId2"/>
          <a:srcRect t="-1" b="53689"/>
          <a:stretch/>
        </p:blipFill>
        <p:spPr bwMode="auto">
          <a:xfrm>
            <a:off x="683568" y="169621"/>
            <a:ext cx="4509144" cy="2088232"/>
          </a:xfrm>
          <a:prstGeom prst="rect">
            <a:avLst/>
          </a:prstGeom>
          <a:noFill/>
        </p:spPr>
      </p:pic>
      <p:pic>
        <p:nvPicPr>
          <p:cNvPr id="6" name="Picture 5" descr="Image result for LEARNING QUOTES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324750"/>
            <a:ext cx="4069080" cy="392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Image result for pics of teachin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9552" y="3140968"/>
            <a:ext cx="32766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cs2m file; </a:t>
            </a:r>
            <a:r>
              <a:rPr lang="en-US" b="1" dirty="0" smtClean="0">
                <a:solidFill>
                  <a:srgbClr val="C00000"/>
                </a:solidFill>
              </a:rPr>
              <a:t>Age</a:t>
            </a:r>
            <a:r>
              <a:rPr lang="en-US" dirty="0" smtClean="0"/>
              <a:t> between 20 &amp; </a:t>
            </a:r>
            <a:r>
              <a:rPr lang="en-US" dirty="0" smtClean="0"/>
              <a:t>32</a:t>
            </a:r>
            <a:br>
              <a:rPr lang="en-US" dirty="0" smtClean="0"/>
            </a:br>
            <a:r>
              <a:rPr lang="en-US" i="1" dirty="0" smtClean="0">
                <a:solidFill>
                  <a:srgbClr val="0070C0"/>
                </a:solidFill>
              </a:rPr>
              <a:t>filter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8B335-4F53-4A7D-B1EA-991143045A32}" type="slidenum">
              <a:rPr lang="en-IN" smtClean="0"/>
              <a:pPr/>
              <a:t>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Vinod on Data Manipulation 8971073111 vinodanalytics@gmail.com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700808"/>
            <a:ext cx="4933950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272" y="2667794"/>
            <a:ext cx="4848225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cs2m file; </a:t>
            </a:r>
            <a:r>
              <a:rPr lang="en-US" b="1" dirty="0" smtClean="0">
                <a:solidFill>
                  <a:srgbClr val="C00000"/>
                </a:solidFill>
              </a:rPr>
              <a:t>Age</a:t>
            </a:r>
            <a:r>
              <a:rPr lang="en-US" dirty="0" smtClean="0"/>
              <a:t> between 20 &amp; </a:t>
            </a:r>
            <a:r>
              <a:rPr lang="en-US" dirty="0" smtClean="0"/>
              <a:t>30</a:t>
            </a:r>
            <a:br>
              <a:rPr lang="en-US" dirty="0" smtClean="0"/>
            </a:br>
            <a:r>
              <a:rPr lang="en-US" i="1" dirty="0" smtClean="0">
                <a:solidFill>
                  <a:srgbClr val="0070C0"/>
                </a:solidFill>
              </a:rPr>
              <a:t>subset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8B335-4F53-4A7D-B1EA-991143045A32}" type="slidenum">
              <a:rPr lang="en-IN" smtClean="0"/>
              <a:pPr/>
              <a:t>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Vinod on Data Manipulation 8971073111 vinodanalytics@gmail.com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844824"/>
            <a:ext cx="4867275" cy="60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448" y="2876052"/>
            <a:ext cx="5000625" cy="24003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You can use </a:t>
            </a:r>
            <a:r>
              <a:rPr lang="en-US" dirty="0" smtClean="0">
                <a:solidFill>
                  <a:srgbClr val="0070C0"/>
                </a:solidFill>
              </a:rPr>
              <a:t>subset</a:t>
            </a:r>
            <a:r>
              <a:rPr lang="en-US" dirty="0" smtClean="0"/>
              <a:t> with small change!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1905000"/>
            <a:ext cx="5648325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8B335-4F53-4A7D-B1EA-991143045A32}" type="slidenum">
              <a:rPr lang="en-IN" smtClean="0"/>
              <a:pPr/>
              <a:t>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Vinod on Data Manipulation 8971073111 vinodanalytics@gmail.com</a:t>
            </a:r>
            <a:endParaRPr lang="en-IN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28596" y="71414"/>
            <a:ext cx="8258204" cy="107157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Create subset of only WHITES (ethnicity = 4) and view few top rows and make box plot of </a:t>
            </a:r>
            <a:r>
              <a:rPr lang="en-US" sz="2800" b="1" dirty="0" smtClean="0">
                <a:solidFill>
                  <a:srgbClr val="C00000"/>
                </a:solidFill>
              </a:rPr>
              <a:t>final</a:t>
            </a:r>
            <a:endParaRPr lang="en-IN" sz="2800" b="1" dirty="0">
              <a:solidFill>
                <a:srgbClr val="C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Vinod on Data Manipulation 8971073111 vinodanalytics@gmail.com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8B335-4F53-4A7D-B1EA-991143045A32}" type="slidenum">
              <a:rPr lang="en-IN" smtClean="0"/>
              <a:pPr/>
              <a:t>23</a:t>
            </a:fld>
            <a:endParaRPr lang="en-IN"/>
          </a:p>
        </p:txBody>
      </p:sp>
      <p:pic>
        <p:nvPicPr>
          <p:cNvPr id="7" name="Picture 6"/>
          <p:cNvPicPr/>
          <p:nvPr/>
        </p:nvPicPr>
        <p:blipFill>
          <a:blip r:embed="rId2"/>
          <a:srcRect l="871" t="40751" r="49882" b="7080"/>
          <a:stretch>
            <a:fillRect/>
          </a:stretch>
        </p:blipFill>
        <p:spPr bwMode="auto">
          <a:xfrm>
            <a:off x="357158" y="1142984"/>
            <a:ext cx="8429684" cy="5143536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3" cstate="print"/>
          <a:srcRect b="12856"/>
          <a:stretch>
            <a:fillRect/>
          </a:stretch>
        </p:blipFill>
        <p:spPr bwMode="auto">
          <a:xfrm>
            <a:off x="6072198" y="3357562"/>
            <a:ext cx="2714644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5000628" y="1571612"/>
            <a:ext cx="1071570" cy="13573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28596" y="-142900"/>
            <a:ext cx="8258204" cy="1214446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Create subset of only HISPANICS (ethnicity = 5) and view few top rows and make box plot of </a:t>
            </a:r>
            <a:r>
              <a:rPr lang="en-US" sz="2800" b="1" dirty="0" smtClean="0">
                <a:solidFill>
                  <a:srgbClr val="C00000"/>
                </a:solidFill>
              </a:rPr>
              <a:t>final</a:t>
            </a:r>
            <a:endParaRPr lang="en-IN" sz="2800" b="1" dirty="0">
              <a:solidFill>
                <a:srgbClr val="C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Vinod on Data Manipulation 8971073111 vinodanalytics@gmail.com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8B335-4F53-4A7D-B1EA-991143045A32}" type="slidenum">
              <a:rPr lang="en-IN" smtClean="0"/>
              <a:pPr/>
              <a:t>24</a:t>
            </a:fld>
            <a:endParaRPr lang="en-IN"/>
          </a:p>
        </p:txBody>
      </p:sp>
      <p:pic>
        <p:nvPicPr>
          <p:cNvPr id="9" name="Picture 8"/>
          <p:cNvPicPr/>
          <p:nvPr/>
        </p:nvPicPr>
        <p:blipFill>
          <a:blip r:embed="rId2"/>
          <a:srcRect l="747" t="41040" r="49916" b="7225"/>
          <a:stretch>
            <a:fillRect/>
          </a:stretch>
        </p:blipFill>
        <p:spPr bwMode="auto">
          <a:xfrm>
            <a:off x="214282" y="928670"/>
            <a:ext cx="8501122" cy="5357850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</p:spPr>
      </p:pic>
      <p:pic>
        <p:nvPicPr>
          <p:cNvPr id="11" name="Picture 10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3372" y="4214818"/>
            <a:ext cx="2371726" cy="1401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5000628" y="1357298"/>
            <a:ext cx="1071570" cy="142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 smtClean="0"/>
              <a:t>Compare box plots of final for WHITES and HISPANIC </a:t>
            </a:r>
            <a:endParaRPr lang="en-IN" sz="32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Vinod on Data Manipulation 8971073111 vinodanalytics@gmail.com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8B335-4F53-4A7D-B1EA-991143045A32}" type="slidenum">
              <a:rPr lang="en-IN" smtClean="0"/>
              <a:pPr/>
              <a:t>25</a:t>
            </a:fld>
            <a:endParaRPr lang="en-IN"/>
          </a:p>
        </p:txBody>
      </p:sp>
      <p:pic>
        <p:nvPicPr>
          <p:cNvPr id="14" name="Picture 13"/>
          <p:cNvPicPr/>
          <p:nvPr/>
        </p:nvPicPr>
        <p:blipFill>
          <a:blip r:embed="rId2"/>
          <a:srcRect b="12856"/>
          <a:stretch>
            <a:fillRect/>
          </a:stretch>
        </p:blipFill>
        <p:spPr bwMode="auto">
          <a:xfrm>
            <a:off x="285720" y="1214423"/>
            <a:ext cx="5286412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4744" y="3143248"/>
            <a:ext cx="5000660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101122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Transform </a:t>
            </a:r>
            <a:r>
              <a:rPr lang="en-US" b="1" i="1" dirty="0" smtClean="0">
                <a:solidFill>
                  <a:srgbClr val="C00000"/>
                </a:solidFill>
              </a:rPr>
              <a:t>final</a:t>
            </a:r>
            <a:r>
              <a:rPr lang="en-US" dirty="0" smtClean="0"/>
              <a:t> with </a:t>
            </a:r>
            <a:r>
              <a:rPr lang="en-US" b="1" i="1" dirty="0" smtClean="0">
                <a:solidFill>
                  <a:srgbClr val="C00000"/>
                </a:solidFill>
              </a:rPr>
              <a:t>square root </a:t>
            </a:r>
            <a:r>
              <a:rPr lang="en-US" dirty="0" smtClean="0"/>
              <a:t>and recode as new variable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Vinod on Data Manipulation 8971073111 vinodanalytics@gmail.com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8B335-4F53-4A7D-B1EA-991143045A32}" type="slidenum">
              <a:rPr lang="en-IN" smtClean="0"/>
              <a:pPr/>
              <a:t>26</a:t>
            </a:fld>
            <a:endParaRPr lang="en-IN"/>
          </a:p>
        </p:txBody>
      </p:sp>
      <p:pic>
        <p:nvPicPr>
          <p:cNvPr id="8" name="Picture 7"/>
          <p:cNvPicPr/>
          <p:nvPr/>
        </p:nvPicPr>
        <p:blipFill>
          <a:blip r:embed="rId2"/>
          <a:srcRect l="757" t="45472" r="49709" b="7511"/>
          <a:stretch>
            <a:fillRect/>
          </a:stretch>
        </p:blipFill>
        <p:spPr bwMode="auto">
          <a:xfrm>
            <a:off x="500034" y="1357298"/>
            <a:ext cx="7858180" cy="4911196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1643042" y="4643446"/>
            <a:ext cx="1071570" cy="142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IN" dirty="0"/>
          </a:p>
        </p:txBody>
      </p:sp>
      <p:pic>
        <p:nvPicPr>
          <p:cNvPr id="10" name="Picture 9"/>
          <p:cNvPicPr/>
          <p:nvPr/>
        </p:nvPicPr>
        <p:blipFill>
          <a:blip r:embed="rId2"/>
          <a:srcRect l="30015" t="9559" r="49535" b="68138"/>
          <a:stretch>
            <a:fillRect/>
          </a:stretch>
        </p:blipFill>
        <p:spPr bwMode="auto">
          <a:xfrm>
            <a:off x="5429256" y="4643446"/>
            <a:ext cx="2786082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7358082" y="5072074"/>
            <a:ext cx="857256" cy="12144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5000628" y="3143248"/>
            <a:ext cx="642942" cy="15001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Compare Histograms of </a:t>
            </a:r>
            <a:r>
              <a:rPr lang="en-US" b="1" i="1" dirty="0" smtClean="0">
                <a:solidFill>
                  <a:srgbClr val="C00000"/>
                </a:solidFill>
              </a:rPr>
              <a:t>final</a:t>
            </a:r>
            <a:r>
              <a:rPr lang="en-US" dirty="0" smtClean="0"/>
              <a:t> and </a:t>
            </a:r>
            <a:r>
              <a:rPr lang="en-US" b="1" i="1" dirty="0" err="1" smtClean="0">
                <a:solidFill>
                  <a:srgbClr val="C00000"/>
                </a:solidFill>
              </a:rPr>
              <a:t>sqrtfinal</a:t>
            </a:r>
            <a:endParaRPr lang="en-IN" b="1" i="1" dirty="0">
              <a:solidFill>
                <a:srgbClr val="C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Vinod on Data Manipulation 8971073111 vinodanalytics@gmail.com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8B335-4F53-4A7D-B1EA-991143045A32}" type="slidenum">
              <a:rPr lang="en-IN" smtClean="0"/>
              <a:pPr/>
              <a:t>27</a:t>
            </a:fld>
            <a:endParaRPr lang="en-IN"/>
          </a:p>
        </p:txBody>
      </p:sp>
      <p:pic>
        <p:nvPicPr>
          <p:cNvPr id="7" name="Picture 6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571612"/>
            <a:ext cx="4151639" cy="2836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0562" y="3429000"/>
            <a:ext cx="4151639" cy="255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214810" y="2000240"/>
            <a:ext cx="4429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Final</a:t>
            </a:r>
            <a:r>
              <a:rPr lang="en-US" dirty="0" smtClean="0"/>
              <a:t>: skewness = </a:t>
            </a: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-0.33  </a:t>
            </a:r>
            <a:r>
              <a:rPr lang="en-US" dirty="0" smtClean="0"/>
              <a:t>; kurtosis </a:t>
            </a: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=  -0.42</a:t>
            </a:r>
          </a:p>
          <a:p>
            <a:r>
              <a:rPr lang="en-US" b="1" dirty="0" err="1" smtClean="0">
                <a:solidFill>
                  <a:srgbClr val="FF0000"/>
                </a:solidFill>
              </a:rPr>
              <a:t>Sqrtfinal</a:t>
            </a:r>
            <a:r>
              <a:rPr lang="en-US" dirty="0" smtClean="0"/>
              <a:t>: skewness = </a:t>
            </a:r>
            <a:r>
              <a:rPr lang="en-US" b="1" dirty="0" smtClean="0">
                <a:solidFill>
                  <a:srgbClr val="FF0000"/>
                </a:solidFill>
              </a:rPr>
              <a:t>-0.48 </a:t>
            </a:r>
            <a:r>
              <a:rPr lang="en-US" dirty="0" smtClean="0"/>
              <a:t>; kurtosis = </a:t>
            </a:r>
            <a:r>
              <a:rPr lang="en-US" b="1" dirty="0" smtClean="0">
                <a:solidFill>
                  <a:srgbClr val="FF0000"/>
                </a:solidFill>
              </a:rPr>
              <a:t>-0.17</a:t>
            </a:r>
            <a:endParaRPr lang="en-I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39784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Convert </a:t>
            </a:r>
            <a:r>
              <a:rPr lang="en-US" sz="2400" b="1" i="1" dirty="0" smtClean="0">
                <a:solidFill>
                  <a:srgbClr val="C00000"/>
                </a:solidFill>
              </a:rPr>
              <a:t>final</a:t>
            </a:r>
            <a:r>
              <a:rPr lang="en-US" sz="2400" b="1" dirty="0" smtClean="0"/>
              <a:t> into two categories of final </a:t>
            </a:r>
            <a:br>
              <a:rPr lang="en-US" sz="2400" b="1" dirty="0" smtClean="0"/>
            </a:br>
            <a:r>
              <a:rPr lang="en-US" sz="2400" b="1" dirty="0" smtClean="0"/>
              <a:t>[one, </a:t>
            </a:r>
            <a:r>
              <a:rPr lang="en-US" sz="2400" b="1" dirty="0" smtClean="0">
                <a:solidFill>
                  <a:srgbClr val="C00000"/>
                </a:solidFill>
              </a:rPr>
              <a:t>&lt;60 </a:t>
            </a:r>
            <a:r>
              <a:rPr lang="en-US" sz="2400" b="1" dirty="0" smtClean="0"/>
              <a:t>and second </a:t>
            </a:r>
            <a:r>
              <a:rPr lang="en-US" sz="2400" b="1" dirty="0" smtClean="0">
                <a:solidFill>
                  <a:srgbClr val="C00000"/>
                </a:solidFill>
              </a:rPr>
              <a:t>&gt;60, </a:t>
            </a:r>
            <a:r>
              <a:rPr lang="en-US" sz="2400" b="1" dirty="0" smtClean="0">
                <a:solidFill>
                  <a:srgbClr val="7030A0"/>
                </a:solidFill>
              </a:rPr>
              <a:t>60 will fall in &gt; 60</a:t>
            </a:r>
            <a:r>
              <a:rPr lang="en-US" sz="2400" b="1" dirty="0" smtClean="0"/>
              <a:t>]</a:t>
            </a:r>
            <a:endParaRPr lang="en-IN" sz="24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Vinod on Data Manipulation 8971073111 vinodanalytics@gmail.com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8B335-4F53-4A7D-B1EA-991143045A32}" type="slidenum">
              <a:rPr lang="en-IN" smtClean="0"/>
              <a:pPr/>
              <a:t>28</a:t>
            </a:fld>
            <a:endParaRPr lang="en-IN"/>
          </a:p>
        </p:txBody>
      </p:sp>
      <p:pic>
        <p:nvPicPr>
          <p:cNvPr id="7" name="Picture 6"/>
          <p:cNvPicPr/>
          <p:nvPr/>
        </p:nvPicPr>
        <p:blipFill>
          <a:blip r:embed="rId2"/>
          <a:srcRect l="761" t="34682" r="49812" b="9999"/>
          <a:stretch>
            <a:fillRect/>
          </a:stretch>
        </p:blipFill>
        <p:spPr bwMode="auto">
          <a:xfrm>
            <a:off x="571472" y="1142984"/>
            <a:ext cx="7858180" cy="51975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2714612" y="4357694"/>
            <a:ext cx="1285884" cy="12858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500034" y="5929330"/>
            <a:ext cx="1000132" cy="571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1500166" y="5929330"/>
            <a:ext cx="1000132" cy="571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5072066" y="3000372"/>
            <a:ext cx="642942" cy="13573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Vinod on Data Manipulation 8971073111 vinodanalytics@gmail.com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8B335-4F53-4A7D-B1EA-991143045A32}" type="slidenum">
              <a:rPr lang="en-IN" smtClean="0"/>
              <a:pPr/>
              <a:t>29</a:t>
            </a:fld>
            <a:endParaRPr lang="en-IN"/>
          </a:p>
        </p:txBody>
      </p:sp>
      <p:pic>
        <p:nvPicPr>
          <p:cNvPr id="7" name="Picture 6"/>
          <p:cNvPicPr/>
          <p:nvPr/>
        </p:nvPicPr>
        <p:blipFill>
          <a:blip r:embed="rId2"/>
          <a:srcRect t="3189" r="49856" b="66374"/>
          <a:stretch>
            <a:fillRect/>
          </a:stretch>
        </p:blipFill>
        <p:spPr bwMode="auto">
          <a:xfrm>
            <a:off x="928662" y="2071678"/>
            <a:ext cx="7358114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/>
              <a:t>Convert final into two categories of final </a:t>
            </a:r>
            <a:br>
              <a:rPr lang="en-US" sz="2400" b="1" dirty="0" smtClean="0"/>
            </a:br>
            <a:r>
              <a:rPr lang="en-US" sz="2400" b="1" dirty="0" smtClean="0"/>
              <a:t>[one, &lt;60 and second &gt;60]</a:t>
            </a:r>
            <a:endParaRPr lang="en-IN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7286644" y="3571876"/>
            <a:ext cx="857256" cy="1785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Cases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Vinod on Data Manipulation 8971073111 vinodanalytics@gmail.com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8B335-4F53-4A7D-B1EA-991143045A32}" type="slidenum">
              <a:rPr lang="en-IN" smtClean="0"/>
              <a:pPr/>
              <a:t>3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344928"/>
            <a:ext cx="1552575" cy="600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905" y="1417638"/>
            <a:ext cx="5491789" cy="4535785"/>
          </a:xfrm>
          <a:prstGeom prst="rect">
            <a:avLst/>
          </a:prstGeom>
        </p:spPr>
      </p:pic>
      <p:sp>
        <p:nvSpPr>
          <p:cNvPr id="7" name="Cloud Callout 6"/>
          <p:cNvSpPr/>
          <p:nvPr/>
        </p:nvSpPr>
        <p:spPr>
          <a:xfrm>
            <a:off x="1043608" y="3429000"/>
            <a:ext cx="1728192" cy="1152128"/>
          </a:xfrm>
          <a:prstGeom prst="cloudCallout">
            <a:avLst>
              <a:gd name="adj1" fmla="val 57777"/>
              <a:gd name="adj2" fmla="val 4813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Total 7 missing values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68233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Convert </a:t>
            </a:r>
            <a:r>
              <a:rPr lang="en-US" sz="2400" b="1" i="1" dirty="0" smtClean="0">
                <a:solidFill>
                  <a:srgbClr val="C00000"/>
                </a:solidFill>
              </a:rPr>
              <a:t>final</a:t>
            </a:r>
            <a:r>
              <a:rPr lang="en-US" sz="2400" b="1" dirty="0" smtClean="0"/>
              <a:t> into categories with increment of 5</a:t>
            </a:r>
            <a:br>
              <a:rPr lang="en-US" sz="2400" b="1" dirty="0" smtClean="0"/>
            </a:br>
            <a:r>
              <a:rPr lang="en-US" sz="2000" b="1" dirty="0" smtClean="0"/>
              <a:t>[40-45=</a:t>
            </a:r>
            <a:r>
              <a:rPr lang="en-US" sz="2000" b="1" dirty="0" smtClean="0">
                <a:solidFill>
                  <a:srgbClr val="C00000"/>
                </a:solidFill>
              </a:rPr>
              <a:t>1</a:t>
            </a:r>
            <a:r>
              <a:rPr lang="en-US" sz="2000" b="1" dirty="0" smtClean="0"/>
              <a:t>, 46-50=</a:t>
            </a:r>
            <a:r>
              <a:rPr lang="en-US" sz="2000" b="1" dirty="0" smtClean="0">
                <a:solidFill>
                  <a:srgbClr val="C00000"/>
                </a:solidFill>
              </a:rPr>
              <a:t>2</a:t>
            </a:r>
            <a:r>
              <a:rPr lang="en-US" sz="2000" b="1" dirty="0" smtClean="0"/>
              <a:t>, 51-55=</a:t>
            </a:r>
            <a:r>
              <a:rPr lang="en-US" sz="2000" b="1" dirty="0" smtClean="0">
                <a:solidFill>
                  <a:srgbClr val="C00000"/>
                </a:solidFill>
              </a:rPr>
              <a:t>3</a:t>
            </a:r>
            <a:r>
              <a:rPr lang="en-US" sz="2000" b="1" dirty="0" smtClean="0"/>
              <a:t>, 56-60=</a:t>
            </a:r>
            <a:r>
              <a:rPr lang="en-US" sz="2000" b="1" dirty="0" smtClean="0">
                <a:solidFill>
                  <a:srgbClr val="C00000"/>
                </a:solidFill>
              </a:rPr>
              <a:t>4</a:t>
            </a:r>
            <a:r>
              <a:rPr lang="en-US" sz="2000" b="1" dirty="0" smtClean="0"/>
              <a:t>, 61-65=</a:t>
            </a:r>
            <a:r>
              <a:rPr lang="en-US" sz="2000" b="1" dirty="0" smtClean="0">
                <a:solidFill>
                  <a:srgbClr val="C00000"/>
                </a:solidFill>
              </a:rPr>
              <a:t>5</a:t>
            </a:r>
            <a:r>
              <a:rPr lang="en-US" sz="2000" b="1" dirty="0" smtClean="0"/>
              <a:t>, 66-70=</a:t>
            </a:r>
            <a:r>
              <a:rPr lang="en-US" sz="2000" b="1" dirty="0" smtClean="0">
                <a:solidFill>
                  <a:srgbClr val="C00000"/>
                </a:solidFill>
              </a:rPr>
              <a:t>6</a:t>
            </a:r>
            <a:r>
              <a:rPr lang="en-US" sz="2000" b="1" dirty="0" smtClean="0"/>
              <a:t>, 71-75=</a:t>
            </a:r>
            <a:r>
              <a:rPr lang="en-US" sz="2000" b="1" dirty="0" smtClean="0">
                <a:solidFill>
                  <a:srgbClr val="C00000"/>
                </a:solidFill>
              </a:rPr>
              <a:t>7</a:t>
            </a:r>
            <a:r>
              <a:rPr lang="en-US" sz="2000" b="1" dirty="0" smtClean="0"/>
              <a:t>]</a:t>
            </a:r>
            <a:endParaRPr lang="en-IN" sz="24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42910" y="6356350"/>
            <a:ext cx="5857916" cy="365125"/>
          </a:xfrm>
        </p:spPr>
        <p:txBody>
          <a:bodyPr/>
          <a:lstStyle/>
          <a:p>
            <a:r>
              <a:rPr lang="en-US" smtClean="0"/>
              <a:t>Dr Vinod on Data Manipulation 8971073111 vinodanalytics@gmail.com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8B335-4F53-4A7D-B1EA-991143045A32}" type="slidenum">
              <a:rPr lang="en-IN" smtClean="0"/>
              <a:pPr/>
              <a:t>30</a:t>
            </a:fld>
            <a:endParaRPr lang="en-IN"/>
          </a:p>
        </p:txBody>
      </p:sp>
      <p:pic>
        <p:nvPicPr>
          <p:cNvPr id="7" name="Picture 6"/>
          <p:cNvPicPr/>
          <p:nvPr/>
        </p:nvPicPr>
        <p:blipFill>
          <a:blip r:embed="rId2"/>
          <a:srcRect l="905" t="27182" r="49878" b="9201"/>
          <a:stretch>
            <a:fillRect/>
          </a:stretch>
        </p:blipFill>
        <p:spPr bwMode="auto">
          <a:xfrm>
            <a:off x="857224" y="1000108"/>
            <a:ext cx="7643866" cy="542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4071934" y="3857628"/>
            <a:ext cx="1143008" cy="12144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785786" y="6000768"/>
            <a:ext cx="4929222" cy="428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7-Point Star 9"/>
          <p:cNvSpPr/>
          <p:nvPr/>
        </p:nvSpPr>
        <p:spPr>
          <a:xfrm>
            <a:off x="6357950" y="4214818"/>
            <a:ext cx="2071702" cy="1500198"/>
          </a:xfrm>
          <a:prstGeom prst="star7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cut </a:t>
            </a:r>
            <a:r>
              <a:rPr lang="en-US" dirty="0" smtClean="0"/>
              <a:t>command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228600"/>
            <a:ext cx="6615130" cy="16764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within</a:t>
            </a:r>
            <a:r>
              <a:rPr lang="en-US" dirty="0" smtClean="0"/>
              <a:t>()</a:t>
            </a:r>
            <a:br>
              <a:rPr lang="en-US" dirty="0" smtClean="0"/>
            </a:br>
            <a:r>
              <a:rPr lang="en-US" dirty="0" smtClean="0"/>
              <a:t>Create new variable </a:t>
            </a:r>
            <a:r>
              <a:rPr lang="en-US" i="1" dirty="0" err="1" smtClean="0">
                <a:solidFill>
                  <a:srgbClr val="7030A0"/>
                </a:solidFill>
              </a:rPr>
              <a:t>catage</a:t>
            </a:r>
            <a:r>
              <a:rPr lang="en-US" dirty="0" smtClean="0"/>
              <a:t> as categories of </a:t>
            </a:r>
            <a:r>
              <a:rPr lang="en-US" i="1" dirty="0" smtClean="0">
                <a:solidFill>
                  <a:srgbClr val="C00000"/>
                </a:solidFill>
              </a:rPr>
              <a:t>Age</a:t>
            </a:r>
            <a:endParaRPr lang="en-US" i="1" dirty="0">
              <a:solidFill>
                <a:srgbClr val="C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4033838"/>
            <a:ext cx="7178861" cy="183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990725"/>
            <a:ext cx="7524750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Vinod on Data Manipulation 8971073111 vinodanalytics@gmail.com</a:t>
            </a:r>
            <a:endParaRPr lang="en-US"/>
          </a:p>
        </p:txBody>
      </p:sp>
      <p:sp>
        <p:nvSpPr>
          <p:cNvPr id="7" name="7-Point Star 6"/>
          <p:cNvSpPr/>
          <p:nvPr/>
        </p:nvSpPr>
        <p:spPr>
          <a:xfrm>
            <a:off x="6858016" y="0"/>
            <a:ext cx="2071702" cy="1857364"/>
          </a:xfrm>
          <a:prstGeom prst="star7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within </a:t>
            </a:r>
            <a:r>
              <a:rPr lang="en-US" dirty="0" smtClean="0"/>
              <a:t>command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2438400"/>
            <a:ext cx="5434140" cy="3367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304800"/>
            <a:ext cx="6934200" cy="1771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Vinod on Data Manipulation 8971073111 vinodanalytics@gmail.com</a:t>
            </a:r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928694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Converting </a:t>
            </a:r>
            <a:r>
              <a:rPr lang="en-US" sz="3200" b="1" i="1" dirty="0" smtClean="0">
                <a:solidFill>
                  <a:srgbClr val="C00000"/>
                </a:solidFill>
              </a:rPr>
              <a:t>ethnicity</a:t>
            </a:r>
            <a:r>
              <a:rPr lang="en-US" sz="3200" b="1" dirty="0" smtClean="0"/>
              <a:t> into two categories [</a:t>
            </a:r>
            <a:r>
              <a:rPr lang="en-US" sz="2800" b="1" dirty="0" smtClean="0">
                <a:solidFill>
                  <a:srgbClr val="C00000"/>
                </a:solidFill>
              </a:rPr>
              <a:t>category 1</a:t>
            </a:r>
            <a:r>
              <a:rPr lang="en-US" sz="3200" b="1" dirty="0" smtClean="0"/>
              <a:t>= 1, 3&amp; 5; </a:t>
            </a:r>
            <a:r>
              <a:rPr lang="en-US" sz="2800" b="1" dirty="0" smtClean="0">
                <a:solidFill>
                  <a:srgbClr val="C00000"/>
                </a:solidFill>
              </a:rPr>
              <a:t>category 2</a:t>
            </a:r>
            <a:r>
              <a:rPr lang="en-US" sz="3200" b="1" dirty="0" smtClean="0"/>
              <a:t> = 2 &amp; 4</a:t>
            </a:r>
            <a:endParaRPr lang="en-IN" sz="3200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Vinod on Data Manipulation 8971073111 vinodanalytics@gmail.com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8B335-4F53-4A7D-B1EA-991143045A32}" type="slidenum">
              <a:rPr lang="en-IN" smtClean="0"/>
              <a:pPr/>
              <a:t>33</a:t>
            </a:fld>
            <a:endParaRPr lang="en-IN"/>
          </a:p>
        </p:txBody>
      </p:sp>
      <p:pic>
        <p:nvPicPr>
          <p:cNvPr id="6" name="Picture 5"/>
          <p:cNvPicPr/>
          <p:nvPr/>
        </p:nvPicPr>
        <p:blipFill>
          <a:blip r:embed="rId2"/>
          <a:srcRect l="27752" t="40025" r="30082" b="10595"/>
          <a:stretch>
            <a:fillRect/>
          </a:stretch>
        </p:blipFill>
        <p:spPr bwMode="auto">
          <a:xfrm>
            <a:off x="857224" y="2428868"/>
            <a:ext cx="7358114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2"/>
          <a:srcRect l="28725" t="31040" r="32155" b="61493"/>
          <a:stretch>
            <a:fillRect/>
          </a:stretch>
        </p:blipFill>
        <p:spPr bwMode="auto">
          <a:xfrm>
            <a:off x="428596" y="1071546"/>
            <a:ext cx="8429684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2071670" y="5072074"/>
            <a:ext cx="857256" cy="10001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4786314" y="2357430"/>
            <a:ext cx="928694" cy="1714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dirty="0" smtClean="0"/>
              <a:t>Take out 20% observations randomly from the file </a:t>
            </a:r>
            <a:r>
              <a:rPr lang="en-US" sz="2800" b="1" i="1" dirty="0" smtClean="0">
                <a:solidFill>
                  <a:srgbClr val="C00000"/>
                </a:solidFill>
              </a:rPr>
              <a:t>grades</a:t>
            </a:r>
            <a:endParaRPr lang="en-IN" sz="2800" b="1" i="1" dirty="0">
              <a:solidFill>
                <a:srgbClr val="C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Vinod on Data Manipulation 8971073111 vinodanalytics@gmail.com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8B335-4F53-4A7D-B1EA-991143045A32}" type="slidenum">
              <a:rPr lang="en-IN" smtClean="0"/>
              <a:pPr/>
              <a:t>34</a:t>
            </a:fld>
            <a:endParaRPr lang="en-IN"/>
          </a:p>
        </p:txBody>
      </p:sp>
      <p:pic>
        <p:nvPicPr>
          <p:cNvPr id="7" name="Picture 6"/>
          <p:cNvPicPr/>
          <p:nvPr/>
        </p:nvPicPr>
        <p:blipFill>
          <a:blip r:embed="rId2"/>
          <a:srcRect l="944" t="49133" r="50575" b="7479"/>
          <a:stretch>
            <a:fillRect/>
          </a:stretch>
        </p:blipFill>
        <p:spPr bwMode="auto">
          <a:xfrm>
            <a:off x="428596" y="1357298"/>
            <a:ext cx="8358246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20% cases [21#]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Vinod on Data Manipulation 8971073111 vinodanalytics@gmail.com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8B335-4F53-4A7D-B1EA-991143045A32}" type="slidenum">
              <a:rPr lang="en-IN" smtClean="0"/>
              <a:pPr/>
              <a:t>35</a:t>
            </a:fld>
            <a:endParaRPr lang="en-IN"/>
          </a:p>
        </p:txBody>
      </p:sp>
      <p:pic>
        <p:nvPicPr>
          <p:cNvPr id="7" name="Picture 6"/>
          <p:cNvPicPr/>
          <p:nvPr/>
        </p:nvPicPr>
        <p:blipFill>
          <a:blip r:embed="rId2"/>
          <a:srcRect l="868" t="20447" r="50229" b="34634"/>
          <a:stretch>
            <a:fillRect/>
          </a:stretch>
        </p:blipFill>
        <p:spPr bwMode="auto">
          <a:xfrm>
            <a:off x="285720" y="1214422"/>
            <a:ext cx="8572528" cy="5143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 smtClean="0"/>
              <a:t>Case numbers </a:t>
            </a:r>
            <a:endParaRPr lang="en-IN" sz="32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Vinod on Data Manipulation 8971073111 vinodanalytics@gmail.com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8B335-4F53-4A7D-B1EA-991143045A32}" type="slidenum">
              <a:rPr lang="en-IN" smtClean="0"/>
              <a:pPr/>
              <a:t>36</a:t>
            </a:fld>
            <a:endParaRPr lang="en-IN"/>
          </a:p>
        </p:txBody>
      </p:sp>
      <p:pic>
        <p:nvPicPr>
          <p:cNvPr id="7" name="Picture 6"/>
          <p:cNvPicPr/>
          <p:nvPr/>
        </p:nvPicPr>
        <p:blipFill>
          <a:blip r:embed="rId2"/>
          <a:srcRect l="893" t="84712" r="50415" b="7514"/>
          <a:stretch>
            <a:fillRect/>
          </a:stretch>
        </p:blipFill>
        <p:spPr bwMode="auto">
          <a:xfrm>
            <a:off x="642910" y="2857496"/>
            <a:ext cx="7786741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890664" cy="778098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</a:t>
            </a:r>
            <a:r>
              <a:rPr lang="en-US" dirty="0" smtClean="0">
                <a:solidFill>
                  <a:srgbClr val="0070C0"/>
                </a:solidFill>
              </a:rPr>
              <a:t>ummarize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Vinod on Data Manipulation 8971073111 vinodanalytics@gmail.com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8B335-4F53-4A7D-B1EA-991143045A32}" type="slidenum">
              <a:rPr lang="en-IN" smtClean="0"/>
              <a:pPr/>
              <a:t>37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708920"/>
            <a:ext cx="6038850" cy="781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3938203"/>
            <a:ext cx="6276975" cy="990600"/>
          </a:xfrm>
          <a:prstGeom prst="rect">
            <a:avLst/>
          </a:prstGeom>
        </p:spPr>
      </p:pic>
      <p:sp>
        <p:nvSpPr>
          <p:cNvPr id="7" name="Cloud Callout 6"/>
          <p:cNvSpPr/>
          <p:nvPr/>
        </p:nvSpPr>
        <p:spPr>
          <a:xfrm>
            <a:off x="3491880" y="764704"/>
            <a:ext cx="2952328" cy="1579336"/>
          </a:xfrm>
          <a:prstGeom prst="cloud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Sometimes you need to see few statistics only of your choice!</a:t>
            </a:r>
            <a:endParaRPr lang="en-IN" dirty="0"/>
          </a:p>
        </p:txBody>
      </p:sp>
      <p:sp>
        <p:nvSpPr>
          <p:cNvPr id="8" name="Rounded Rectangle 7"/>
          <p:cNvSpPr/>
          <p:nvPr/>
        </p:nvSpPr>
        <p:spPr>
          <a:xfrm>
            <a:off x="2483768" y="4437112"/>
            <a:ext cx="1152128" cy="49169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ounded Rectangle 8"/>
          <p:cNvSpPr/>
          <p:nvPr/>
        </p:nvSpPr>
        <p:spPr>
          <a:xfrm>
            <a:off x="3627578" y="4437112"/>
            <a:ext cx="1376469" cy="49169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61254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Pipe</a:t>
            </a:r>
            <a:r>
              <a:rPr lang="en-US" dirty="0" smtClean="0"/>
              <a:t> for doing many things in one go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Vinod on Data Manipulation 8971073111 vinodanalytics@gmail.com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8B335-4F53-4A7D-B1EA-991143045A32}" type="slidenum">
              <a:rPr lang="en-IN" smtClean="0"/>
              <a:pPr/>
              <a:t>38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628800"/>
            <a:ext cx="3552825" cy="1704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3717032"/>
            <a:ext cx="3267075" cy="1962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7240" y="3573016"/>
            <a:ext cx="2065519" cy="2475161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788024" y="1089621"/>
            <a:ext cx="2160240" cy="64807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dirty="0" smtClean="0"/>
              <a:t>s2m data set is input for filtering </a:t>
            </a:r>
            <a:endParaRPr lang="en-IN" dirty="0"/>
          </a:p>
        </p:txBody>
      </p:sp>
      <p:sp>
        <p:nvSpPr>
          <p:cNvPr id="9" name="Oval 8"/>
          <p:cNvSpPr/>
          <p:nvPr/>
        </p:nvSpPr>
        <p:spPr>
          <a:xfrm>
            <a:off x="4932040" y="1844824"/>
            <a:ext cx="2592288" cy="93610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Filtered data is input for select operation</a:t>
            </a:r>
            <a:endParaRPr lang="en-IN" dirty="0"/>
          </a:p>
        </p:txBody>
      </p:sp>
      <p:sp>
        <p:nvSpPr>
          <p:cNvPr id="10" name="Cloud Callout 9"/>
          <p:cNvSpPr/>
          <p:nvPr/>
        </p:nvSpPr>
        <p:spPr>
          <a:xfrm>
            <a:off x="4572000" y="2924944"/>
            <a:ext cx="1872208" cy="1944215"/>
          </a:xfrm>
          <a:prstGeom prst="cloudCallout">
            <a:avLst>
              <a:gd name="adj1" fmla="val -76263"/>
              <a:gd name="adj2" fmla="val 3675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Selected data only mutated for new variable</a:t>
            </a:r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2843808" y="3933056"/>
            <a:ext cx="1152128" cy="17461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07496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Pipe</a:t>
            </a:r>
            <a:r>
              <a:rPr lang="en-US" dirty="0"/>
              <a:t> for doing many things in one go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Vinod on Data Manipulation 8971073111 vinodanalytics@gmail.com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8B335-4F53-4A7D-B1EA-991143045A32}" type="slidenum">
              <a:rPr lang="en-IN" smtClean="0"/>
              <a:pPr/>
              <a:t>39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94097"/>
            <a:ext cx="4714875" cy="133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150" y="3068960"/>
            <a:ext cx="5067300" cy="1704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6" y="5157192"/>
            <a:ext cx="3946369" cy="5760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88024" y="3068960"/>
            <a:ext cx="936104" cy="1704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5734632" y="3068959"/>
            <a:ext cx="1213631" cy="1704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7012088" y="3068958"/>
            <a:ext cx="1290257" cy="1704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4355976" y="3501008"/>
            <a:ext cx="410445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32-Point Star 11"/>
          <p:cNvSpPr/>
          <p:nvPr/>
        </p:nvSpPr>
        <p:spPr>
          <a:xfrm>
            <a:off x="647070" y="3212976"/>
            <a:ext cx="2530624" cy="2088232"/>
          </a:xfrm>
          <a:prstGeom prst="star3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Knowing statistics of your choice, group wise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31278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76" y="260648"/>
            <a:ext cx="4330824" cy="1143000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complete.cases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8125" y="1593850"/>
            <a:ext cx="433387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82211" y="1900632"/>
            <a:ext cx="264033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Vinod on Data Manipulation 8971073111 vinodanalytics@gmail.com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19" y="2751975"/>
            <a:ext cx="6334125" cy="3581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560475" y="2204864"/>
            <a:ext cx="511696" cy="3180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Line Callout 2 7"/>
          <p:cNvSpPr/>
          <p:nvPr/>
        </p:nvSpPr>
        <p:spPr>
          <a:xfrm>
            <a:off x="7236296" y="3068960"/>
            <a:ext cx="1008112" cy="72008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66490"/>
              <a:gd name="adj6" fmla="val -3802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30-7 = 23</a:t>
            </a:r>
            <a:endParaRPr lang="en-IN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Vinod on Data Manipulation 8971073111 vinodanalytics@gmail.com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8B335-4F53-4A7D-B1EA-991143045A32}" type="slidenum">
              <a:rPr lang="en-IN" smtClean="0"/>
              <a:pPr/>
              <a:t>40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1484784"/>
            <a:ext cx="5429250" cy="106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2780928"/>
            <a:ext cx="4562475" cy="2867025"/>
          </a:xfrm>
          <a:prstGeom prst="rect">
            <a:avLst/>
          </a:prstGeom>
        </p:spPr>
      </p:pic>
      <p:sp>
        <p:nvSpPr>
          <p:cNvPr id="7" name="32-Point Star 6"/>
          <p:cNvSpPr/>
          <p:nvPr/>
        </p:nvSpPr>
        <p:spPr>
          <a:xfrm>
            <a:off x="395536" y="2708920"/>
            <a:ext cx="3456384" cy="3168352"/>
          </a:xfrm>
          <a:prstGeom prst="star32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Think backward, you wanted to know average final and average </a:t>
            </a:r>
            <a:r>
              <a:rPr lang="en-US" dirty="0" err="1" smtClean="0"/>
              <a:t>gpa</a:t>
            </a:r>
            <a:r>
              <a:rPr lang="en-US" dirty="0" smtClean="0"/>
              <a:t>, gender &amp; ethnicity wise! </a:t>
            </a:r>
            <a:endParaRPr lang="en-IN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787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Pipe</a:t>
            </a:r>
            <a:r>
              <a:rPr lang="en-US" dirty="0"/>
              <a:t> for doing many things in one go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5148064" y="3933056"/>
            <a:ext cx="316835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87655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Vinod on Data Manipulation 8971073111 vinodanalytics@gmail.com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8B335-4F53-4A7D-B1EA-991143045A32}" type="slidenum">
              <a:rPr lang="en-IN" smtClean="0"/>
              <a:pPr/>
              <a:t>41</a:t>
            </a:fld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220155"/>
            <a:ext cx="6798462" cy="1656184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57200" y="274638"/>
            <a:ext cx="8229600" cy="77787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mtClean="0">
                <a:solidFill>
                  <a:srgbClr val="0070C0"/>
                </a:solidFill>
              </a:rPr>
              <a:t>Pipe</a:t>
            </a:r>
            <a:r>
              <a:rPr lang="en-US" smtClean="0"/>
              <a:t> for doing many things in one go</a:t>
            </a:r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3647637"/>
            <a:ext cx="3246470" cy="19000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2876339"/>
            <a:ext cx="2447872" cy="2198936"/>
          </a:xfrm>
          <a:prstGeom prst="rect">
            <a:avLst/>
          </a:prstGeom>
        </p:spPr>
      </p:pic>
      <p:sp>
        <p:nvSpPr>
          <p:cNvPr id="11" name="Cloud Callout 10"/>
          <p:cNvSpPr/>
          <p:nvPr/>
        </p:nvSpPr>
        <p:spPr>
          <a:xfrm>
            <a:off x="2771401" y="3253602"/>
            <a:ext cx="2083726" cy="1759574"/>
          </a:xfrm>
          <a:prstGeom prst="cloudCallout">
            <a:avLst>
              <a:gd name="adj1" fmla="val 64987"/>
              <a:gd name="adj2" fmla="val 5043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But wanted to have average </a:t>
            </a:r>
            <a:r>
              <a:rPr lang="en-US" dirty="0" err="1" smtClean="0"/>
              <a:t>gpa</a:t>
            </a:r>
            <a:r>
              <a:rPr lang="en-US" dirty="0" smtClean="0"/>
              <a:t> &gt; 2.25 only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7863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5543550" cy="1677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200" y="2286000"/>
            <a:ext cx="4291927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10-Point Star 4"/>
          <p:cNvSpPr/>
          <p:nvPr/>
        </p:nvSpPr>
        <p:spPr>
          <a:xfrm>
            <a:off x="685800" y="2819400"/>
            <a:ext cx="2514600" cy="2362200"/>
          </a:xfrm>
          <a:prstGeom prst="star10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Aggregation and Filter</a:t>
            </a:r>
            <a:endParaRPr lang="en-US" sz="2400" b="1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Vinod on Data Manipulation 8971073111 vinodanalytics@gmail.com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1472" y="5572140"/>
            <a:ext cx="20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Need package </a:t>
            </a:r>
            <a:r>
              <a:rPr lang="en-US" b="1" dirty="0" err="1" smtClean="0">
                <a:solidFill>
                  <a:srgbClr val="FF0000"/>
                </a:solidFill>
              </a:rPr>
              <a:t>dplyr</a:t>
            </a:r>
            <a:endParaRPr 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Lets learn some automation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Vinod on Data Manipulation 8971073111 vinodanalytics@gmail.com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8B335-4F53-4A7D-B1EA-991143045A32}" type="slidenum">
              <a:rPr lang="en-IN" smtClean="0"/>
              <a:pPr/>
              <a:t>43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403685"/>
            <a:ext cx="1713164" cy="13681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3212976"/>
            <a:ext cx="7667625" cy="21621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43608" y="4653136"/>
            <a:ext cx="4896544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Cloud Callout 7"/>
          <p:cNvSpPr/>
          <p:nvPr/>
        </p:nvSpPr>
        <p:spPr>
          <a:xfrm>
            <a:off x="4788024" y="1124744"/>
            <a:ext cx="2808312" cy="1728193"/>
          </a:xfrm>
          <a:prstGeom prst="cloudCallou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Task = write </a:t>
            </a:r>
            <a:r>
              <a:rPr lang="en-US" sz="2800" b="1" dirty="0" smtClean="0"/>
              <a:t>No </a:t>
            </a:r>
            <a:r>
              <a:rPr lang="en-US" b="1" dirty="0" smtClean="0"/>
              <a:t>for Not Pregnant and </a:t>
            </a:r>
            <a:r>
              <a:rPr lang="en-US" sz="2400" b="1" dirty="0" smtClean="0"/>
              <a:t>Yes</a:t>
            </a:r>
            <a:r>
              <a:rPr lang="en-US" b="1" dirty="0" smtClean="0"/>
              <a:t> for Pregnant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243098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Vinod on Data Manipulation 8971073111 vinodanalytics@gmail.com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8B335-4F53-4A7D-B1EA-991143045A32}" type="slidenum">
              <a:rPr lang="en-IN" smtClean="0"/>
              <a:pPr/>
              <a:t>44</a:t>
            </a:fld>
            <a:endParaRPr lang="en-IN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7875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Lets learn some automation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03" y="1196752"/>
            <a:ext cx="3819525" cy="1257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708920"/>
            <a:ext cx="5057948" cy="1426279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395536" y="3501008"/>
            <a:ext cx="3240360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774" y="3645024"/>
            <a:ext cx="4740271" cy="252028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6300192" y="4135199"/>
            <a:ext cx="504056" cy="20301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/>
          <p:cNvSpPr/>
          <p:nvPr/>
        </p:nvSpPr>
        <p:spPr>
          <a:xfrm>
            <a:off x="5652120" y="3645024"/>
            <a:ext cx="504056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Cloud Callout 12"/>
          <p:cNvSpPr/>
          <p:nvPr/>
        </p:nvSpPr>
        <p:spPr>
          <a:xfrm>
            <a:off x="5580112" y="1124745"/>
            <a:ext cx="2849381" cy="1886748"/>
          </a:xfrm>
          <a:prstGeom prst="cloud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Task = Do the same for </a:t>
            </a:r>
            <a:r>
              <a:rPr lang="en-US" b="1" i="1" dirty="0" smtClean="0"/>
              <a:t>Anxiety</a:t>
            </a:r>
            <a:r>
              <a:rPr lang="en-US" b="1" dirty="0" smtClean="0"/>
              <a:t> and </a:t>
            </a:r>
            <a:r>
              <a:rPr lang="en-US" b="1" i="1" dirty="0" smtClean="0"/>
              <a:t>Drug Reaction </a:t>
            </a:r>
            <a:r>
              <a:rPr lang="en-US" b="1" dirty="0" smtClean="0"/>
              <a:t>also in one attempt!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1600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Vinod on Data Manipulation 8971073111 vinodanalytics@gmail.com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8B335-4F53-4A7D-B1EA-991143045A32}" type="slidenum">
              <a:rPr lang="en-IN" smtClean="0"/>
              <a:pPr/>
              <a:t>45</a:t>
            </a:fld>
            <a:endParaRPr lang="en-IN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179512" y="69602"/>
            <a:ext cx="6861448" cy="850106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Lets learn some automation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08" y="1958975"/>
            <a:ext cx="5626392" cy="3384376"/>
          </a:xfrm>
          <a:prstGeom prst="rect">
            <a:avLst/>
          </a:prstGeom>
        </p:spPr>
      </p:pic>
      <p:sp>
        <p:nvSpPr>
          <p:cNvPr id="7" name="Line Callout 2 6"/>
          <p:cNvSpPr/>
          <p:nvPr/>
        </p:nvSpPr>
        <p:spPr>
          <a:xfrm>
            <a:off x="6372200" y="1124744"/>
            <a:ext cx="1835224" cy="864096"/>
          </a:xfrm>
          <a:prstGeom prst="borderCallout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Small </a:t>
            </a:r>
            <a:r>
              <a:rPr lang="en-US" dirty="0" err="1" smtClean="0"/>
              <a:t>i</a:t>
            </a:r>
            <a:r>
              <a:rPr lang="en-US" dirty="0" smtClean="0"/>
              <a:t> stands for column</a:t>
            </a:r>
            <a:endParaRPr lang="en-IN" dirty="0"/>
          </a:p>
        </p:txBody>
      </p:sp>
      <p:sp>
        <p:nvSpPr>
          <p:cNvPr id="8" name="Line Callout 2 7"/>
          <p:cNvSpPr/>
          <p:nvPr/>
        </p:nvSpPr>
        <p:spPr>
          <a:xfrm>
            <a:off x="6375703" y="4628158"/>
            <a:ext cx="1835224" cy="86409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44496"/>
              <a:gd name="adj6" fmla="val -17194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Small x stands for individual values in a column</a:t>
            </a:r>
            <a:endParaRPr lang="en-IN" dirty="0"/>
          </a:p>
        </p:txBody>
      </p:sp>
      <p:sp>
        <p:nvSpPr>
          <p:cNvPr id="10" name="Cloud Callout 9"/>
          <p:cNvSpPr/>
          <p:nvPr/>
        </p:nvSpPr>
        <p:spPr>
          <a:xfrm>
            <a:off x="6084168" y="2193876"/>
            <a:ext cx="2602632" cy="2171228"/>
          </a:xfrm>
          <a:prstGeom prst="cloudCallout">
            <a:avLst>
              <a:gd name="adj1" fmla="val -59557"/>
              <a:gd name="adj2" fmla="val -124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x</a:t>
            </a:r>
            <a:r>
              <a:rPr lang="en-US" b="1" dirty="0" smtClean="0"/>
              <a:t>[</a:t>
            </a:r>
            <a:r>
              <a:rPr lang="en-US" b="1" dirty="0" err="1" smtClean="0"/>
              <a:t>i</a:t>
            </a:r>
            <a:r>
              <a:rPr lang="en-US" b="1" dirty="0" smtClean="0"/>
              <a:t>] == 2 means there are only 2 unique values in the column like 0 and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3469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Vinod on Data Manipulation 8971073111 vinodanalytics@gmail.com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8B335-4F53-4A7D-B1EA-991143045A32}" type="slidenum">
              <a:rPr lang="en-IN" smtClean="0"/>
              <a:pPr/>
              <a:t>46</a:t>
            </a:fld>
            <a:endParaRPr lang="en-IN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Lets learn some automation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844824"/>
            <a:ext cx="5964141" cy="36004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635896" y="2420888"/>
            <a:ext cx="2723781" cy="31683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ounded Rectangle 6"/>
          <p:cNvSpPr/>
          <p:nvPr/>
        </p:nvSpPr>
        <p:spPr>
          <a:xfrm>
            <a:off x="3563888" y="1772816"/>
            <a:ext cx="936104" cy="4320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 descr="Related image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0" t="14889" r="5206" b="14116"/>
          <a:stretch/>
        </p:blipFill>
        <p:spPr bwMode="auto">
          <a:xfrm>
            <a:off x="6554316" y="1124744"/>
            <a:ext cx="1949976" cy="158799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8326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98178"/>
          </a:xfrm>
        </p:spPr>
        <p:txBody>
          <a:bodyPr>
            <a:normAutofit/>
          </a:bodyPr>
          <a:lstStyle/>
          <a:p>
            <a:r>
              <a:rPr lang="en-US" dirty="0" smtClean="0"/>
              <a:t>Data Cleaning</a:t>
            </a:r>
            <a:br>
              <a:rPr lang="en-US" dirty="0" smtClean="0"/>
            </a:br>
            <a:r>
              <a:rPr lang="en-US" dirty="0" err="1" smtClean="0">
                <a:solidFill>
                  <a:srgbClr val="0070C0"/>
                </a:solidFill>
              </a:rPr>
              <a:t>tidyr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Vinod on Data Manipulation 8971073111 vinodanalytics@gmail.com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8B335-4F53-4A7D-B1EA-991143045A32}" type="slidenum">
              <a:rPr lang="en-IN" smtClean="0"/>
              <a:pPr/>
              <a:t>47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750008"/>
            <a:ext cx="7571184" cy="20602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39" y="4007958"/>
            <a:ext cx="3787754" cy="13681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5453804"/>
            <a:ext cx="5311198" cy="88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017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 smtClean="0">
                <a:solidFill>
                  <a:srgbClr val="0070C0"/>
                </a:solidFill>
              </a:rPr>
              <a:t>ather arrange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Vinod on Data Manipulation 8971073111 vinodanalytics@gmail.com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8B335-4F53-4A7D-B1EA-991143045A32}" type="slidenum">
              <a:rPr lang="en-IN" smtClean="0"/>
              <a:pPr/>
              <a:t>48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408871"/>
            <a:ext cx="7222987" cy="27440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4647932"/>
            <a:ext cx="6072116" cy="1008112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57200" y="3570265"/>
            <a:ext cx="1584176" cy="57606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ounded Rectangle 7"/>
          <p:cNvSpPr/>
          <p:nvPr/>
        </p:nvSpPr>
        <p:spPr>
          <a:xfrm>
            <a:off x="2915816" y="5053625"/>
            <a:ext cx="1872208" cy="57606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29252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953450" y="361105"/>
            <a:ext cx="1882552" cy="121014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 smtClean="0">
                <a:solidFill>
                  <a:srgbClr val="0070C0"/>
                </a:solidFill>
              </a:rPr>
              <a:t>ather arrange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Vinod on Data Manipulation 8971073111 vinodanalytics@gmail.com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8B335-4F53-4A7D-B1EA-991143045A32}" type="slidenum">
              <a:rPr lang="en-IN" smtClean="0"/>
              <a:pPr/>
              <a:t>49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82" y="246078"/>
            <a:ext cx="6861968" cy="26068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171" y="3068960"/>
            <a:ext cx="7081352" cy="2736304"/>
          </a:xfrm>
          <a:prstGeom prst="rect">
            <a:avLst/>
          </a:prstGeom>
        </p:spPr>
      </p:pic>
      <p:sp>
        <p:nvSpPr>
          <p:cNvPr id="7" name="Cloud Callout 6"/>
          <p:cNvSpPr/>
          <p:nvPr/>
        </p:nvSpPr>
        <p:spPr>
          <a:xfrm>
            <a:off x="5220072" y="3429419"/>
            <a:ext cx="1864568" cy="1008112"/>
          </a:xfrm>
          <a:prstGeom prst="cloudCallout">
            <a:avLst>
              <a:gd name="adj1" fmla="val -68964"/>
              <a:gd name="adj2" fmla="val -4496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Adding n is immaterial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13294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mutate</a:t>
            </a:r>
            <a:r>
              <a:rPr lang="en-US" dirty="0" smtClean="0"/>
              <a:t> </a:t>
            </a:r>
            <a:r>
              <a:rPr lang="en-US" dirty="0" smtClean="0">
                <a:sym typeface="Wingdings" pitchFamily="2" charset="2"/>
              </a:rPr>
              <a:t></a:t>
            </a:r>
            <a:r>
              <a:rPr lang="en-US" dirty="0" smtClean="0"/>
              <a:t>Creating new variable in data set [run </a:t>
            </a:r>
            <a:r>
              <a:rPr lang="en-US" dirty="0" smtClean="0">
                <a:solidFill>
                  <a:srgbClr val="0070C0"/>
                </a:solidFill>
              </a:rPr>
              <a:t>library(</a:t>
            </a:r>
            <a:r>
              <a:rPr lang="en-US" dirty="0" err="1" smtClean="0">
                <a:solidFill>
                  <a:srgbClr val="0070C0"/>
                </a:solidFill>
              </a:rPr>
              <a:t>dplyr</a:t>
            </a:r>
            <a:r>
              <a:rPr lang="en-US" dirty="0" smtClean="0">
                <a:solidFill>
                  <a:srgbClr val="0070C0"/>
                </a:solidFill>
              </a:rPr>
              <a:t>)</a:t>
            </a:r>
            <a:r>
              <a:rPr lang="en-US" dirty="0" smtClean="0"/>
              <a:t> first]</a:t>
            </a: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>
            <a:off x="6732240" y="4791110"/>
            <a:ext cx="1295400" cy="9144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 df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8B335-4F53-4A7D-B1EA-991143045A32}" type="slidenum">
              <a:rPr lang="en-IN" smtClean="0"/>
              <a:pPr/>
              <a:t>5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Vinod on Data Manipulation 8971073111 vinodanalytics@gmail.com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3076610"/>
            <a:ext cx="6534150" cy="2171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799834"/>
            <a:ext cx="6191250" cy="876300"/>
          </a:xfrm>
          <a:prstGeom prst="rect">
            <a:avLst/>
          </a:prstGeom>
        </p:spPr>
      </p:pic>
      <p:sp>
        <p:nvSpPr>
          <p:cNvPr id="9" name="Line Callout 1 (Border and Accent Bar) 8"/>
          <p:cNvSpPr/>
          <p:nvPr/>
        </p:nvSpPr>
        <p:spPr>
          <a:xfrm>
            <a:off x="7020272" y="1700808"/>
            <a:ext cx="1738536" cy="1800200"/>
          </a:xfrm>
          <a:prstGeom prst="accentBorderCallout1">
            <a:avLst>
              <a:gd name="adj1" fmla="val 18750"/>
              <a:gd name="adj2" fmla="val -8333"/>
              <a:gd name="adj3" fmla="val 75674"/>
              <a:gd name="adj4" fmla="val -4578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 you write cs2m, left side, a new variable will be created in the original data set</a:t>
            </a:r>
            <a:endParaRPr lang="en-IN" dirty="0"/>
          </a:p>
        </p:txBody>
      </p:sp>
      <p:sp>
        <p:nvSpPr>
          <p:cNvPr id="10" name="Rounded Rectangle 9"/>
          <p:cNvSpPr/>
          <p:nvPr/>
        </p:nvSpPr>
        <p:spPr>
          <a:xfrm>
            <a:off x="4860032" y="3501008"/>
            <a:ext cx="1159768" cy="174730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Vinod on Data Manipulation 8971073111 vinodanalytics@gmail.com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8B335-4F53-4A7D-B1EA-991143045A32}" type="slidenum">
              <a:rPr lang="en-IN" smtClean="0"/>
              <a:pPr/>
              <a:t>50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564904"/>
            <a:ext cx="4188439" cy="2151955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4355976" y="404664"/>
            <a:ext cx="3240360" cy="1728192"/>
          </a:xfrm>
          <a:prstGeom prst="cloud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we write ‘a’ for </a:t>
            </a:r>
            <a:r>
              <a:rPr lang="en-US" dirty="0" err="1" smtClean="0"/>
              <a:t>treatmenta</a:t>
            </a:r>
            <a:r>
              <a:rPr lang="en-US" dirty="0" smtClean="0"/>
              <a:t> and ‘b’ for </a:t>
            </a:r>
            <a:r>
              <a:rPr lang="en-US" dirty="0" err="1" smtClean="0"/>
              <a:t>treatmentb</a:t>
            </a:r>
            <a:endParaRPr lang="en-IN" dirty="0"/>
          </a:p>
        </p:txBody>
      </p:sp>
      <p:sp>
        <p:nvSpPr>
          <p:cNvPr id="7" name="Rounded Rectangle 6"/>
          <p:cNvSpPr/>
          <p:nvPr/>
        </p:nvSpPr>
        <p:spPr>
          <a:xfrm>
            <a:off x="3779912" y="2708920"/>
            <a:ext cx="1584176" cy="20079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09552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Vinod on Data Manipulation 8971073111 vinodanalytics@gmail.com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8B335-4F53-4A7D-B1EA-991143045A32}" type="slidenum">
              <a:rPr lang="en-IN" smtClean="0"/>
              <a:pPr/>
              <a:t>51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86" y="510381"/>
            <a:ext cx="7000875" cy="1228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98" y="1988840"/>
            <a:ext cx="8911226" cy="36004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979712" y="2603203"/>
            <a:ext cx="1224136" cy="18339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 descr="Image result for wow pics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924944"/>
            <a:ext cx="2171700" cy="10864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43549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Vinod on Data Manipulation 8971073111 vinodanalytics@gmail.com</a:t>
            </a:r>
            <a:endParaRPr lang="en-US"/>
          </a:p>
        </p:txBody>
      </p:sp>
      <p:pic>
        <p:nvPicPr>
          <p:cNvPr id="6" name="Picture 5" descr="Image result for pics of learning maths tips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743200"/>
            <a:ext cx="5312973" cy="2418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Image result for pics of teachi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43400" y="533400"/>
            <a:ext cx="32766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16545"/>
            <a:ext cx="4906888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Create new variable by </a:t>
            </a:r>
            <a:br>
              <a:rPr lang="en-US" dirty="0" smtClean="0"/>
            </a:br>
            <a:r>
              <a:rPr lang="en-US" dirty="0" smtClean="0"/>
              <a:t>another method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/>
          <a:srcRect t="12836"/>
          <a:stretch/>
        </p:blipFill>
        <p:spPr bwMode="auto">
          <a:xfrm>
            <a:off x="931025" y="3501008"/>
            <a:ext cx="7281949" cy="597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23143" y="1417638"/>
            <a:ext cx="3025818" cy="176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8B335-4F53-4A7D-B1EA-991143045A32}" type="slidenum">
              <a:rPr lang="en-IN" smtClean="0"/>
              <a:pPr/>
              <a:t>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Vinod on Data Manipulation 8971073111 vinodanalytics@gmail.com</a:t>
            </a:r>
            <a:endParaRPr lang="en-IN" dirty="0"/>
          </a:p>
        </p:txBody>
      </p:sp>
      <p:sp>
        <p:nvSpPr>
          <p:cNvPr id="3" name="Cloud Callout 2"/>
          <p:cNvSpPr/>
          <p:nvPr/>
        </p:nvSpPr>
        <p:spPr>
          <a:xfrm>
            <a:off x="457200" y="1916832"/>
            <a:ext cx="1882553" cy="1080121"/>
          </a:xfrm>
          <a:prstGeom prst="cloudCallout">
            <a:avLst>
              <a:gd name="adj1" fmla="val 16486"/>
              <a:gd name="adj2" fmla="val 8742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 data set, a copy of cs2m</a:t>
            </a:r>
            <a:endParaRPr lang="en-IN" dirty="0"/>
          </a:p>
        </p:txBody>
      </p:sp>
      <p:sp>
        <p:nvSpPr>
          <p:cNvPr id="4" name="Line Callout 2 3"/>
          <p:cNvSpPr/>
          <p:nvPr/>
        </p:nvSpPr>
        <p:spPr>
          <a:xfrm>
            <a:off x="3635896" y="1729699"/>
            <a:ext cx="1303784" cy="142874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8958"/>
              <a:gd name="adj6" fmla="val -571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Name of new variable after $ sign</a:t>
            </a:r>
            <a:endParaRPr lang="en-IN" dirty="0"/>
          </a:p>
        </p:txBody>
      </p:sp>
      <p:sp>
        <p:nvSpPr>
          <p:cNvPr id="7" name="Cloud Callout 6"/>
          <p:cNvSpPr/>
          <p:nvPr/>
        </p:nvSpPr>
        <p:spPr>
          <a:xfrm>
            <a:off x="6019800" y="4149080"/>
            <a:ext cx="2008584" cy="1117522"/>
          </a:xfrm>
          <a:prstGeom prst="cloudCallout">
            <a:avLst>
              <a:gd name="adj1" fmla="val -31949"/>
              <a:gd name="adj2" fmla="val -8172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Values of new variable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276" y="418952"/>
            <a:ext cx="1231776" cy="9076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Change the name of variables </a:t>
            </a:r>
            <a:r>
              <a:rPr lang="en-US" sz="3600" i="1" dirty="0" err="1" smtClean="0">
                <a:solidFill>
                  <a:srgbClr val="C00000"/>
                </a:solidFill>
              </a:rPr>
              <a:t>DrugR</a:t>
            </a:r>
            <a:r>
              <a:rPr lang="en-US" sz="3600" dirty="0" smtClean="0"/>
              <a:t> to </a:t>
            </a:r>
            <a:r>
              <a:rPr lang="en-US" sz="3600" dirty="0" smtClean="0">
                <a:solidFill>
                  <a:srgbClr val="7030A0"/>
                </a:solidFill>
              </a:rPr>
              <a:t>Reaction</a:t>
            </a:r>
            <a:r>
              <a:rPr lang="en-US" sz="3600" dirty="0" smtClean="0"/>
              <a:t> and </a:t>
            </a:r>
            <a:r>
              <a:rPr lang="en-US" sz="3600" i="1" dirty="0" smtClean="0">
                <a:solidFill>
                  <a:srgbClr val="C00000"/>
                </a:solidFill>
              </a:rPr>
              <a:t>Prgnt</a:t>
            </a:r>
            <a:r>
              <a:rPr lang="en-US" sz="3600" dirty="0" smtClean="0"/>
              <a:t> to </a:t>
            </a:r>
            <a:r>
              <a:rPr lang="en-US" sz="3600" dirty="0" smtClean="0">
                <a:solidFill>
                  <a:srgbClr val="7030A0"/>
                </a:solidFill>
              </a:rPr>
              <a:t>Pregnant</a:t>
            </a:r>
            <a:r>
              <a:rPr lang="en-US" sz="3600" dirty="0" smtClean="0"/>
              <a:t>  </a:t>
            </a:r>
            <a:endParaRPr lang="en-US" sz="36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600200"/>
            <a:ext cx="529509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Vinod on Data Manipulation 8971073111 vinodanalytics@gmail.com</a:t>
            </a:r>
            <a:endParaRPr lang="en-US"/>
          </a:p>
        </p:txBody>
      </p:sp>
      <p:sp>
        <p:nvSpPr>
          <p:cNvPr id="7" name="7-Point Star 6"/>
          <p:cNvSpPr/>
          <p:nvPr/>
        </p:nvSpPr>
        <p:spPr>
          <a:xfrm>
            <a:off x="5947532" y="1417638"/>
            <a:ext cx="2739268" cy="2576328"/>
          </a:xfrm>
          <a:prstGeom prst="star7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 &amp; m are nothing but cs2m </a:t>
            </a:r>
            <a:r>
              <a:rPr lang="en-US" dirty="0" smtClean="0"/>
              <a:t>file.</a:t>
            </a:r>
          </a:p>
          <a:p>
            <a:pPr algn="ctr"/>
            <a:r>
              <a:rPr lang="en-US" dirty="0" smtClean="0"/>
              <a:t>First write      m = cs2m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94" y="4114800"/>
            <a:ext cx="2295525" cy="542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191" y="4797152"/>
            <a:ext cx="7343775" cy="14192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828800"/>
          </a:xfrm>
        </p:spPr>
        <p:txBody>
          <a:bodyPr>
            <a:noAutofit/>
          </a:bodyPr>
          <a:lstStyle/>
          <a:p>
            <a:r>
              <a:rPr lang="en-US" sz="3600" dirty="0" smtClean="0"/>
              <a:t>Using </a:t>
            </a:r>
            <a:r>
              <a:rPr lang="en-US" sz="3600" dirty="0" smtClean="0">
                <a:solidFill>
                  <a:srgbClr val="0070C0"/>
                </a:solidFill>
              </a:rPr>
              <a:t>names</a:t>
            </a:r>
            <a:r>
              <a:rPr lang="en-US" sz="3600" dirty="0" smtClean="0"/>
              <a:t>()</a:t>
            </a:r>
            <a:br>
              <a:rPr lang="en-US" sz="3600" dirty="0" smtClean="0"/>
            </a:br>
            <a:r>
              <a:rPr lang="en-US" sz="3600" b="1" dirty="0" smtClean="0">
                <a:solidFill>
                  <a:srgbClr val="C00000"/>
                </a:solidFill>
              </a:rPr>
              <a:t>AnxtyLH</a:t>
            </a:r>
            <a:r>
              <a:rPr lang="en-US" sz="3600" dirty="0" smtClean="0"/>
              <a:t> to </a:t>
            </a:r>
            <a:r>
              <a:rPr lang="en-US" sz="3600" b="1" dirty="0" smtClean="0">
                <a:solidFill>
                  <a:srgbClr val="FF0000"/>
                </a:solidFill>
              </a:rPr>
              <a:t>Anxiety</a:t>
            </a:r>
            <a:br>
              <a:rPr lang="en-US" sz="3600" b="1" dirty="0" smtClean="0">
                <a:solidFill>
                  <a:srgbClr val="FF0000"/>
                </a:solidFill>
              </a:rPr>
            </a:br>
            <a:r>
              <a:rPr lang="en-US" sz="3600" b="1" dirty="0" err="1" smtClean="0"/>
              <a:t>Chlstrl</a:t>
            </a:r>
            <a:r>
              <a:rPr lang="en-US" sz="3600" dirty="0" smtClean="0"/>
              <a:t> to </a:t>
            </a:r>
            <a:r>
              <a:rPr lang="en-US" sz="3600" b="1" dirty="0" smtClean="0">
                <a:solidFill>
                  <a:srgbClr val="FF0000"/>
                </a:solidFill>
              </a:rPr>
              <a:t>Cholesterol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2100263"/>
            <a:ext cx="4734432" cy="1328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Vinod on Data Manipulation 8971073111 vinodanalytics@gmail.com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4005064"/>
            <a:ext cx="5391150" cy="7524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9718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arrange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1" y="1752600"/>
            <a:ext cx="4366972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3962400"/>
            <a:ext cx="4259497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Line Callout 1 4"/>
          <p:cNvSpPr/>
          <p:nvPr/>
        </p:nvSpPr>
        <p:spPr>
          <a:xfrm>
            <a:off x="5791200" y="1219200"/>
            <a:ext cx="1828800" cy="914400"/>
          </a:xfrm>
          <a:prstGeom prst="borderCallout1">
            <a:avLst>
              <a:gd name="adj1" fmla="val 18750"/>
              <a:gd name="adj2" fmla="val -8333"/>
              <a:gd name="adj3" fmla="val 55577"/>
              <a:gd name="adj4" fmla="val -967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By default ascending order (low to high)</a:t>
            </a:r>
            <a:endParaRPr lang="en-US" dirty="0"/>
          </a:p>
        </p:txBody>
      </p:sp>
      <p:sp>
        <p:nvSpPr>
          <p:cNvPr id="6" name="Line Callout 3 5"/>
          <p:cNvSpPr/>
          <p:nvPr/>
        </p:nvSpPr>
        <p:spPr>
          <a:xfrm>
            <a:off x="6096000" y="2590800"/>
            <a:ext cx="2209800" cy="914400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152963"/>
              <a:gd name="adj8" fmla="val 5851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 Descending order (High to Low), need to specify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8B335-4F53-4A7D-B1EA-991143045A32}" type="slidenum">
              <a:rPr lang="en-IN" smtClean="0"/>
              <a:pPr/>
              <a:t>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Vinod on Data Manipulation 8971073111 vinodanalytics@gmail.com</a:t>
            </a:r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1341</TotalTime>
  <Words>1066</Words>
  <Application>Microsoft Office PowerPoint</Application>
  <PresentationFormat>On-screen Show (4:3)</PresentationFormat>
  <Paragraphs>204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Wingdings</vt:lpstr>
      <vt:lpstr>Office Theme</vt:lpstr>
      <vt:lpstr>Select Split Transform Data Manipulation</vt:lpstr>
      <vt:lpstr>PowerPoint Presentation</vt:lpstr>
      <vt:lpstr>Complete Cases</vt:lpstr>
      <vt:lpstr>complete.cases</vt:lpstr>
      <vt:lpstr>mutate Creating new variable in data set [run library(dplyr) first]</vt:lpstr>
      <vt:lpstr>Create new variable by  another method</vt:lpstr>
      <vt:lpstr>Change the name of variables DrugR to Reaction and Prgnt to Pregnant  </vt:lpstr>
      <vt:lpstr>Using names() AnxtyLH to Anxiety Chlstrl to Cholesterol</vt:lpstr>
      <vt:lpstr>arrange</vt:lpstr>
      <vt:lpstr>Select only quiz1, gpa &amp; final and view few top rows</vt:lpstr>
      <vt:lpstr>Much easier way!</vt:lpstr>
      <vt:lpstr>apply  column MEANS</vt:lpstr>
      <vt:lpstr>apply  row MEANS</vt:lpstr>
      <vt:lpstr>Average of all columns by cylinder</vt:lpstr>
      <vt:lpstr>Average of all columns by cylinder</vt:lpstr>
      <vt:lpstr>One Variable’s mean across a categorical variable</vt:lpstr>
      <vt:lpstr>Select only final &gt; 60 and view few top rows</vt:lpstr>
      <vt:lpstr>Compare box plots of final of all 105 observations and with final&gt;60</vt:lpstr>
      <vt:lpstr>Compare correlation between final and gpa in all 105 observations and in subset final &gt; 60</vt:lpstr>
      <vt:lpstr>cs2m file; Age between 20 &amp; 32 filter</vt:lpstr>
      <vt:lpstr>cs2m file; Age between 20 &amp; 30 subset</vt:lpstr>
      <vt:lpstr>You can use subset with small change!</vt:lpstr>
      <vt:lpstr>Create subset of only WHITES (ethnicity = 4) and view few top rows and make box plot of final</vt:lpstr>
      <vt:lpstr>Create subset of only HISPANICS (ethnicity = 5) and view few top rows and make box plot of final</vt:lpstr>
      <vt:lpstr>Compare box plots of final for WHITES and HISPANIC </vt:lpstr>
      <vt:lpstr>Transform final with square root and recode as new variable</vt:lpstr>
      <vt:lpstr>Compare Histograms of final and sqrtfinal</vt:lpstr>
      <vt:lpstr>Convert final into two categories of final  [one, &lt;60 and second &gt;60, 60 will fall in &gt; 60]</vt:lpstr>
      <vt:lpstr>Convert final into two categories of final  [one, &lt;60 and second &gt;60]</vt:lpstr>
      <vt:lpstr>Convert final into categories with increment of 5 [40-45=1, 46-50=2, 51-55=3, 56-60=4, 61-65=5, 66-70=6, 71-75=7]</vt:lpstr>
      <vt:lpstr>within() Create new variable catage as categories of Age</vt:lpstr>
      <vt:lpstr>PowerPoint Presentation</vt:lpstr>
      <vt:lpstr>Converting ethnicity into two categories [category 1= 1, 3&amp; 5; category 2 = 2 &amp; 4</vt:lpstr>
      <vt:lpstr>Take out 20% observations randomly from the file grades</vt:lpstr>
      <vt:lpstr>All 20% cases [21#]</vt:lpstr>
      <vt:lpstr>Case numbers </vt:lpstr>
      <vt:lpstr>summarize</vt:lpstr>
      <vt:lpstr>Pipe for doing many things in one go</vt:lpstr>
      <vt:lpstr>Pipe for doing many things in one go</vt:lpstr>
      <vt:lpstr>Pipe for doing many things in one go</vt:lpstr>
      <vt:lpstr>PowerPoint Presentation</vt:lpstr>
      <vt:lpstr>PowerPoint Presentation</vt:lpstr>
      <vt:lpstr>Lets learn some automation</vt:lpstr>
      <vt:lpstr>Lets learn some automation</vt:lpstr>
      <vt:lpstr>Lets learn some automation</vt:lpstr>
      <vt:lpstr>Lets learn some automation</vt:lpstr>
      <vt:lpstr>Data Cleaning tidyr</vt:lpstr>
      <vt:lpstr>gather arrange</vt:lpstr>
      <vt:lpstr>gather arrange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Dr. Vinod</dc:creator>
  <cp:lastModifiedBy>Dr Vinod</cp:lastModifiedBy>
  <cp:revision>108</cp:revision>
  <dcterms:created xsi:type="dcterms:W3CDTF">2016-05-08T09:38:46Z</dcterms:created>
  <dcterms:modified xsi:type="dcterms:W3CDTF">2018-04-20T10:52:58Z</dcterms:modified>
</cp:coreProperties>
</file>